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84" r:id="rId9"/>
    <p:sldId id="264" r:id="rId10"/>
    <p:sldId id="265" r:id="rId11"/>
    <p:sldId id="263" r:id="rId12"/>
    <p:sldId id="290" r:id="rId13"/>
    <p:sldId id="266" r:id="rId14"/>
    <p:sldId id="277" r:id="rId15"/>
    <p:sldId id="267" r:id="rId16"/>
    <p:sldId id="278" r:id="rId17"/>
    <p:sldId id="268" r:id="rId18"/>
    <p:sldId id="289" r:id="rId19"/>
    <p:sldId id="269" r:id="rId20"/>
    <p:sldId id="279" r:id="rId21"/>
    <p:sldId id="270" r:id="rId22"/>
    <p:sldId id="280" r:id="rId23"/>
    <p:sldId id="281" r:id="rId24"/>
    <p:sldId id="282" r:id="rId25"/>
    <p:sldId id="271" r:id="rId26"/>
    <p:sldId id="272" r:id="rId27"/>
    <p:sldId id="283" r:id="rId28"/>
    <p:sldId id="274" r:id="rId29"/>
    <p:sldId id="285" r:id="rId30"/>
    <p:sldId id="292" r:id="rId31"/>
    <p:sldId id="275" r:id="rId32"/>
    <p:sldId id="276" r:id="rId33"/>
    <p:sldId id="293" r:id="rId34"/>
    <p:sldId id="286" r:id="rId35"/>
    <p:sldId id="287" r:id="rId36"/>
    <p:sldId id="294" r:id="rId37"/>
    <p:sldId id="288" r:id="rId38"/>
    <p:sldId id="291"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DM Sans" pitchFamily="2" charset="0"/>
      <p:regular r:id="rId45"/>
      <p:bold r:id="rId46"/>
      <p:italic r:id="rId47"/>
      <p:boldItalic r:id="rId48"/>
    </p:embeddedFont>
    <p:embeddedFont>
      <p:font typeface="DM Sans Bold" charset="0"/>
      <p:regular r:id="rId49"/>
    </p:embeddedFont>
    <p:embeddedFont>
      <p:font typeface="Open Sans" panose="020B0606030504020204" pitchFamily="34" charset="0"/>
      <p:regular r:id="rId50"/>
      <p:bold r:id="rId51"/>
      <p:italic r:id="rId52"/>
      <p:boldItalic r:id="rId53"/>
    </p:embeddedFont>
    <p:embeddedFont>
      <p:font typeface="Oswald" panose="00000500000000000000" pitchFamily="2" charset="0"/>
      <p:regular r:id="rId54"/>
      <p:bold r:id="rId55"/>
    </p:embeddedFont>
    <p:embeddedFont>
      <p:font typeface="Oswald Bold" panose="00000800000000000000"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4BD73-71FB-4DD2-8EC3-19AFE066FFAB}" v="3" dt="2023-05-02T11:00:17.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han Jafar" userId="31fc95892e2e3e4f" providerId="LiveId" clId="{5B24BD73-71FB-4DD2-8EC3-19AFE066FFAB}"/>
    <pc:docChg chg="undo custSel modSld sldOrd">
      <pc:chgData name="Raihan Jafar" userId="31fc95892e2e3e4f" providerId="LiveId" clId="{5B24BD73-71FB-4DD2-8EC3-19AFE066FFAB}" dt="2023-05-02T11:36:43.346" v="213" actId="14100"/>
      <pc:docMkLst>
        <pc:docMk/>
      </pc:docMkLst>
      <pc:sldChg chg="modSp mod">
        <pc:chgData name="Raihan Jafar" userId="31fc95892e2e3e4f" providerId="LiveId" clId="{5B24BD73-71FB-4DD2-8EC3-19AFE066FFAB}" dt="2023-05-02T11:03:35.492" v="203" actId="20577"/>
        <pc:sldMkLst>
          <pc:docMk/>
          <pc:sldMk cId="0" sldId="256"/>
        </pc:sldMkLst>
        <pc:spChg chg="mod">
          <ac:chgData name="Raihan Jafar" userId="31fc95892e2e3e4f" providerId="LiveId" clId="{5B24BD73-71FB-4DD2-8EC3-19AFE066FFAB}" dt="2023-05-02T11:03:35.492" v="203" actId="20577"/>
          <ac:spMkLst>
            <pc:docMk/>
            <pc:sldMk cId="0" sldId="256"/>
            <ac:spMk id="10" creationId="{79867A82-5E4E-9823-6585-104C8697E31D}"/>
          </ac:spMkLst>
        </pc:spChg>
      </pc:sldChg>
      <pc:sldChg chg="modSp mod">
        <pc:chgData name="Raihan Jafar" userId="31fc95892e2e3e4f" providerId="LiveId" clId="{5B24BD73-71FB-4DD2-8EC3-19AFE066FFAB}" dt="2023-05-02T10:38:32.819" v="155" actId="313"/>
        <pc:sldMkLst>
          <pc:docMk/>
          <pc:sldMk cId="0" sldId="257"/>
        </pc:sldMkLst>
        <pc:spChg chg="mod">
          <ac:chgData name="Raihan Jafar" userId="31fc95892e2e3e4f" providerId="LiveId" clId="{5B24BD73-71FB-4DD2-8EC3-19AFE066FFAB}" dt="2023-05-02T10:38:32.819" v="155" actId="313"/>
          <ac:spMkLst>
            <pc:docMk/>
            <pc:sldMk cId="0" sldId="257"/>
            <ac:spMk id="13" creationId="{00000000-0000-0000-0000-000000000000}"/>
          </ac:spMkLst>
        </pc:spChg>
      </pc:sldChg>
      <pc:sldChg chg="modSp mod">
        <pc:chgData name="Raihan Jafar" userId="31fc95892e2e3e4f" providerId="LiveId" clId="{5B24BD73-71FB-4DD2-8EC3-19AFE066FFAB}" dt="2023-05-02T10:38:08.820" v="152" actId="120"/>
        <pc:sldMkLst>
          <pc:docMk/>
          <pc:sldMk cId="0" sldId="258"/>
        </pc:sldMkLst>
        <pc:spChg chg="mod">
          <ac:chgData name="Raihan Jafar" userId="31fc95892e2e3e4f" providerId="LiveId" clId="{5B24BD73-71FB-4DD2-8EC3-19AFE066FFAB}" dt="2023-05-02T10:38:08.820" v="152" actId="120"/>
          <ac:spMkLst>
            <pc:docMk/>
            <pc:sldMk cId="0" sldId="258"/>
            <ac:spMk id="14" creationId="{00000000-0000-0000-0000-000000000000}"/>
          </ac:spMkLst>
        </pc:spChg>
        <pc:spChg chg="mod">
          <ac:chgData name="Raihan Jafar" userId="31fc95892e2e3e4f" providerId="LiveId" clId="{5B24BD73-71FB-4DD2-8EC3-19AFE066FFAB}" dt="2023-05-02T10:37:59.326" v="151" actId="120"/>
          <ac:spMkLst>
            <pc:docMk/>
            <pc:sldMk cId="0" sldId="258"/>
            <ac:spMk id="18" creationId="{00000000-0000-0000-0000-000000000000}"/>
          </ac:spMkLst>
        </pc:spChg>
      </pc:sldChg>
      <pc:sldChg chg="modSp mod">
        <pc:chgData name="Raihan Jafar" userId="31fc95892e2e3e4f" providerId="LiveId" clId="{5B24BD73-71FB-4DD2-8EC3-19AFE066FFAB}" dt="2023-05-02T10:09:28.652" v="14" actId="20577"/>
        <pc:sldMkLst>
          <pc:docMk/>
          <pc:sldMk cId="0" sldId="264"/>
        </pc:sldMkLst>
        <pc:spChg chg="mod">
          <ac:chgData name="Raihan Jafar" userId="31fc95892e2e3e4f" providerId="LiveId" clId="{5B24BD73-71FB-4DD2-8EC3-19AFE066FFAB}" dt="2023-05-02T10:09:28.652" v="14" actId="20577"/>
          <ac:spMkLst>
            <pc:docMk/>
            <pc:sldMk cId="0" sldId="264"/>
            <ac:spMk id="7" creationId="{00000000-0000-0000-0000-000000000000}"/>
          </ac:spMkLst>
        </pc:spChg>
      </pc:sldChg>
      <pc:sldChg chg="modSp mod ord">
        <pc:chgData name="Raihan Jafar" userId="31fc95892e2e3e4f" providerId="LiveId" clId="{5B24BD73-71FB-4DD2-8EC3-19AFE066FFAB}" dt="2023-05-02T11:01:02.234" v="188" actId="1076"/>
        <pc:sldMkLst>
          <pc:docMk/>
          <pc:sldMk cId="0" sldId="266"/>
        </pc:sldMkLst>
        <pc:spChg chg="mod">
          <ac:chgData name="Raihan Jafar" userId="31fc95892e2e3e4f" providerId="LiveId" clId="{5B24BD73-71FB-4DD2-8EC3-19AFE066FFAB}" dt="2023-05-02T11:00:57.638" v="186" actId="14100"/>
          <ac:spMkLst>
            <pc:docMk/>
            <pc:sldMk cId="0" sldId="266"/>
            <ac:spMk id="9" creationId="{D5ECD1C6-8EBC-CBFB-5DF1-AA73DECE2AD3}"/>
          </ac:spMkLst>
        </pc:spChg>
        <pc:spChg chg="mod">
          <ac:chgData name="Raihan Jafar" userId="31fc95892e2e3e4f" providerId="LiveId" clId="{5B24BD73-71FB-4DD2-8EC3-19AFE066FFAB}" dt="2023-05-02T10:57:31.149" v="177" actId="1076"/>
          <ac:spMkLst>
            <pc:docMk/>
            <pc:sldMk cId="0" sldId="266"/>
            <ac:spMk id="15" creationId="{D52E3F46-6A40-020D-B913-C622B0D136CB}"/>
          </ac:spMkLst>
        </pc:spChg>
        <pc:grpChg chg="mod">
          <ac:chgData name="Raihan Jafar" userId="31fc95892e2e3e4f" providerId="LiveId" clId="{5B24BD73-71FB-4DD2-8EC3-19AFE066FFAB}" dt="2023-05-02T11:00:46.168" v="185" actId="14100"/>
          <ac:grpSpMkLst>
            <pc:docMk/>
            <pc:sldMk cId="0" sldId="266"/>
            <ac:grpSpMk id="12" creationId="{A9E401E6-EA39-94D0-F39A-51F2807C5215}"/>
          </ac:grpSpMkLst>
        </pc:grpChg>
        <pc:picChg chg="mod">
          <ac:chgData name="Raihan Jafar" userId="31fc95892e2e3e4f" providerId="LiveId" clId="{5B24BD73-71FB-4DD2-8EC3-19AFE066FFAB}" dt="2023-05-02T10:59:11.727" v="179" actId="1076"/>
          <ac:picMkLst>
            <pc:docMk/>
            <pc:sldMk cId="0" sldId="266"/>
            <ac:picMk id="2" creationId="{00000000-0000-0000-0000-000000000000}"/>
          </ac:picMkLst>
        </pc:picChg>
        <pc:picChg chg="mod">
          <ac:chgData name="Raihan Jafar" userId="31fc95892e2e3e4f" providerId="LiveId" clId="{5B24BD73-71FB-4DD2-8EC3-19AFE066FFAB}" dt="2023-05-02T11:00:59.733" v="187" actId="1076"/>
          <ac:picMkLst>
            <pc:docMk/>
            <pc:sldMk cId="0" sldId="266"/>
            <ac:picMk id="3" creationId="{00000000-0000-0000-0000-000000000000}"/>
          </ac:picMkLst>
        </pc:picChg>
        <pc:picChg chg="mod">
          <ac:chgData name="Raihan Jafar" userId="31fc95892e2e3e4f" providerId="LiveId" clId="{5B24BD73-71FB-4DD2-8EC3-19AFE066FFAB}" dt="2023-05-02T11:01:02.234" v="188" actId="1076"/>
          <ac:picMkLst>
            <pc:docMk/>
            <pc:sldMk cId="0" sldId="266"/>
            <ac:picMk id="11" creationId="{18E29050-C16F-8ECC-297A-8DC0B0BBDD20}"/>
          </ac:picMkLst>
        </pc:picChg>
      </pc:sldChg>
      <pc:sldChg chg="modSp mod">
        <pc:chgData name="Raihan Jafar" userId="31fc95892e2e3e4f" providerId="LiveId" clId="{5B24BD73-71FB-4DD2-8EC3-19AFE066FFAB}" dt="2023-05-02T10:04:23.845" v="1" actId="20577"/>
        <pc:sldMkLst>
          <pc:docMk/>
          <pc:sldMk cId="0" sldId="267"/>
        </pc:sldMkLst>
        <pc:spChg chg="mod">
          <ac:chgData name="Raihan Jafar" userId="31fc95892e2e3e4f" providerId="LiveId" clId="{5B24BD73-71FB-4DD2-8EC3-19AFE066FFAB}" dt="2023-05-02T10:04:23.845" v="1" actId="20577"/>
          <ac:spMkLst>
            <pc:docMk/>
            <pc:sldMk cId="0" sldId="267"/>
            <ac:spMk id="36" creationId="{7055667F-900A-FC21-D18F-6DBCD045EF07}"/>
          </ac:spMkLst>
        </pc:spChg>
      </pc:sldChg>
      <pc:sldChg chg="modSp mod">
        <pc:chgData name="Raihan Jafar" userId="31fc95892e2e3e4f" providerId="LiveId" clId="{5B24BD73-71FB-4DD2-8EC3-19AFE066FFAB}" dt="2023-05-02T10:26:30.820" v="42" actId="20577"/>
        <pc:sldMkLst>
          <pc:docMk/>
          <pc:sldMk cId="0" sldId="271"/>
        </pc:sldMkLst>
        <pc:spChg chg="mod">
          <ac:chgData name="Raihan Jafar" userId="31fc95892e2e3e4f" providerId="LiveId" clId="{5B24BD73-71FB-4DD2-8EC3-19AFE066FFAB}" dt="2023-05-02T10:26:30.820" v="42" actId="20577"/>
          <ac:spMkLst>
            <pc:docMk/>
            <pc:sldMk cId="0" sldId="271"/>
            <ac:spMk id="20" creationId="{7409057B-1A9E-CB56-7ED1-9FF79CD50864}"/>
          </ac:spMkLst>
        </pc:spChg>
      </pc:sldChg>
      <pc:sldChg chg="modSp mod">
        <pc:chgData name="Raihan Jafar" userId="31fc95892e2e3e4f" providerId="LiveId" clId="{5B24BD73-71FB-4DD2-8EC3-19AFE066FFAB}" dt="2023-05-02T10:28:56.552" v="76" actId="20577"/>
        <pc:sldMkLst>
          <pc:docMk/>
          <pc:sldMk cId="0" sldId="274"/>
        </pc:sldMkLst>
        <pc:spChg chg="mod">
          <ac:chgData name="Raihan Jafar" userId="31fc95892e2e3e4f" providerId="LiveId" clId="{5B24BD73-71FB-4DD2-8EC3-19AFE066FFAB}" dt="2023-05-02T10:28:56.552" v="76" actId="20577"/>
          <ac:spMkLst>
            <pc:docMk/>
            <pc:sldMk cId="0" sldId="274"/>
            <ac:spMk id="33" creationId="{515B8055-1DE8-D613-4B7F-8DD56C087927}"/>
          </ac:spMkLst>
        </pc:spChg>
      </pc:sldChg>
      <pc:sldChg chg="modSp mod">
        <pc:chgData name="Raihan Jafar" userId="31fc95892e2e3e4f" providerId="LiveId" clId="{5B24BD73-71FB-4DD2-8EC3-19AFE066FFAB}" dt="2023-05-02T11:01:21.432" v="189" actId="1076"/>
        <pc:sldMkLst>
          <pc:docMk/>
          <pc:sldMk cId="3826856203" sldId="277"/>
        </pc:sldMkLst>
        <pc:picChg chg="mod">
          <ac:chgData name="Raihan Jafar" userId="31fc95892e2e3e4f" providerId="LiveId" clId="{5B24BD73-71FB-4DD2-8EC3-19AFE066FFAB}" dt="2023-05-02T11:01:21.432" v="189" actId="1076"/>
          <ac:picMkLst>
            <pc:docMk/>
            <pc:sldMk cId="3826856203" sldId="277"/>
            <ac:picMk id="10" creationId="{E749A934-8EB6-4AB0-A0D4-4A4BA981A50B}"/>
          </ac:picMkLst>
        </pc:picChg>
      </pc:sldChg>
      <pc:sldChg chg="modSp mod">
        <pc:chgData name="Raihan Jafar" userId="31fc95892e2e3e4f" providerId="LiveId" clId="{5B24BD73-71FB-4DD2-8EC3-19AFE066FFAB}" dt="2023-05-02T10:25:17.475" v="36" actId="14100"/>
        <pc:sldMkLst>
          <pc:docMk/>
          <pc:sldMk cId="152875874" sldId="280"/>
        </pc:sldMkLst>
        <pc:picChg chg="mod">
          <ac:chgData name="Raihan Jafar" userId="31fc95892e2e3e4f" providerId="LiveId" clId="{5B24BD73-71FB-4DD2-8EC3-19AFE066FFAB}" dt="2023-05-02T10:25:17.475" v="36" actId="14100"/>
          <ac:picMkLst>
            <pc:docMk/>
            <pc:sldMk cId="152875874" sldId="280"/>
            <ac:picMk id="4" creationId="{3977A02F-D975-4AB0-11B4-7B7D7136576E}"/>
          </ac:picMkLst>
        </pc:picChg>
      </pc:sldChg>
      <pc:sldChg chg="addSp delSp modSp mod">
        <pc:chgData name="Raihan Jafar" userId="31fc95892e2e3e4f" providerId="LiveId" clId="{5B24BD73-71FB-4DD2-8EC3-19AFE066FFAB}" dt="2023-05-02T11:36:43.346" v="213" actId="14100"/>
        <pc:sldMkLst>
          <pc:docMk/>
          <pc:sldMk cId="230301023" sldId="281"/>
        </pc:sldMkLst>
        <pc:picChg chg="del">
          <ac:chgData name="Raihan Jafar" userId="31fc95892e2e3e4f" providerId="LiveId" clId="{5B24BD73-71FB-4DD2-8EC3-19AFE066FFAB}" dt="2023-05-02T11:35:59.922" v="204" actId="478"/>
          <ac:picMkLst>
            <pc:docMk/>
            <pc:sldMk cId="230301023" sldId="281"/>
            <ac:picMk id="5" creationId="{75FE8847-77CE-6D43-F770-9173D2F34725}"/>
          </ac:picMkLst>
        </pc:picChg>
        <pc:picChg chg="add mod">
          <ac:chgData name="Raihan Jafar" userId="31fc95892e2e3e4f" providerId="LiveId" clId="{5B24BD73-71FB-4DD2-8EC3-19AFE066FFAB}" dt="2023-05-02T11:36:43.346" v="213" actId="14100"/>
          <ac:picMkLst>
            <pc:docMk/>
            <pc:sldMk cId="230301023" sldId="281"/>
            <ac:picMk id="8" creationId="{E4BCA304-CAC4-CE23-BA43-EAE24DA968D5}"/>
          </ac:picMkLst>
        </pc:picChg>
        <pc:picChg chg="mod">
          <ac:chgData name="Raihan Jafar" userId="31fc95892e2e3e4f" providerId="LiveId" clId="{5B24BD73-71FB-4DD2-8EC3-19AFE066FFAB}" dt="2023-05-02T11:36:37.485" v="212" actId="1076"/>
          <ac:picMkLst>
            <pc:docMk/>
            <pc:sldMk cId="230301023" sldId="281"/>
            <ac:picMk id="12" creationId="{0D563B41-28EC-2E6E-CE54-2B16BA43D318}"/>
          </ac:picMkLst>
        </pc:picChg>
      </pc:sldChg>
      <pc:sldChg chg="addSp delSp modSp mod">
        <pc:chgData name="Raihan Jafar" userId="31fc95892e2e3e4f" providerId="LiveId" clId="{5B24BD73-71FB-4DD2-8EC3-19AFE066FFAB}" dt="2023-05-02T10:51:36.031" v="161" actId="14100"/>
        <pc:sldMkLst>
          <pc:docMk/>
          <pc:sldMk cId="2660347693" sldId="284"/>
        </pc:sldMkLst>
        <pc:spChg chg="add del">
          <ac:chgData name="Raihan Jafar" userId="31fc95892e2e3e4f" providerId="LiveId" clId="{5B24BD73-71FB-4DD2-8EC3-19AFE066FFAB}" dt="2023-05-02T10:06:25.296" v="3" actId="22"/>
          <ac:spMkLst>
            <pc:docMk/>
            <pc:sldMk cId="2660347693" sldId="284"/>
            <ac:spMk id="5" creationId="{57DDD86D-053C-71C2-72C5-F6B8063D71E5}"/>
          </ac:spMkLst>
        </pc:spChg>
        <pc:picChg chg="add mod">
          <ac:chgData name="Raihan Jafar" userId="31fc95892e2e3e4f" providerId="LiveId" clId="{5B24BD73-71FB-4DD2-8EC3-19AFE066FFAB}" dt="2023-05-02T10:51:36.031" v="161" actId="14100"/>
          <ac:picMkLst>
            <pc:docMk/>
            <pc:sldMk cId="2660347693" sldId="284"/>
            <ac:picMk id="9" creationId="{148D2822-7B6B-2B51-C8D2-7BF0B4445C69}"/>
          </ac:picMkLst>
        </pc:picChg>
        <pc:picChg chg="del">
          <ac:chgData name="Raihan Jafar" userId="31fc95892e2e3e4f" providerId="LiveId" clId="{5B24BD73-71FB-4DD2-8EC3-19AFE066FFAB}" dt="2023-05-02T10:18:43.155" v="15" actId="478"/>
          <ac:picMkLst>
            <pc:docMk/>
            <pc:sldMk cId="2660347693" sldId="284"/>
            <ac:picMk id="11" creationId="{8D0EB365-6679-7BC0-9572-CF2AEE300028}"/>
          </ac:picMkLst>
        </pc:picChg>
        <pc:picChg chg="del">
          <ac:chgData name="Raihan Jafar" userId="31fc95892e2e3e4f" providerId="LiveId" clId="{5B24BD73-71FB-4DD2-8EC3-19AFE066FFAB}" dt="2023-05-02T10:20:23.708" v="24" actId="478"/>
          <ac:picMkLst>
            <pc:docMk/>
            <pc:sldMk cId="2660347693" sldId="284"/>
            <ac:picMk id="12" creationId="{287FD34D-ED1C-2B56-21CE-981ADB9CB5BC}"/>
          </ac:picMkLst>
        </pc:picChg>
        <pc:picChg chg="add mod">
          <ac:chgData name="Raihan Jafar" userId="31fc95892e2e3e4f" providerId="LiveId" clId="{5B24BD73-71FB-4DD2-8EC3-19AFE066FFAB}" dt="2023-05-02T10:50:42.855" v="158" actId="1440"/>
          <ac:picMkLst>
            <pc:docMk/>
            <pc:sldMk cId="2660347693" sldId="284"/>
            <ac:picMk id="14" creationId="{6D9EF901-CBD5-FA94-F9AD-CF89807E2D19}"/>
          </ac:picMkLst>
        </pc:picChg>
      </pc:sldChg>
      <pc:sldChg chg="modSp mod">
        <pc:chgData name="Raihan Jafar" userId="31fc95892e2e3e4f" providerId="LiveId" clId="{5B24BD73-71FB-4DD2-8EC3-19AFE066FFAB}" dt="2023-05-02T10:31:14.562" v="146" actId="20577"/>
        <pc:sldMkLst>
          <pc:docMk/>
          <pc:sldMk cId="2783682249" sldId="285"/>
        </pc:sldMkLst>
        <pc:spChg chg="mod">
          <ac:chgData name="Raihan Jafar" userId="31fc95892e2e3e4f" providerId="LiveId" clId="{5B24BD73-71FB-4DD2-8EC3-19AFE066FFAB}" dt="2023-05-02T10:31:14.562" v="146" actId="20577"/>
          <ac:spMkLst>
            <pc:docMk/>
            <pc:sldMk cId="2783682249" sldId="285"/>
            <ac:spMk id="7" creationId="{4AC8FB1F-BAE4-542D-83EC-9DCDAAA99CB3}"/>
          </ac:spMkLst>
        </pc:spChg>
      </pc:sldChg>
      <pc:sldChg chg="modSp mod ord">
        <pc:chgData name="Raihan Jafar" userId="31fc95892e2e3e4f" providerId="LiveId" clId="{5B24BD73-71FB-4DD2-8EC3-19AFE066FFAB}" dt="2023-05-02T10:56:35.117" v="172"/>
        <pc:sldMkLst>
          <pc:docMk/>
          <pc:sldMk cId="544080199" sldId="290"/>
        </pc:sldMkLst>
        <pc:picChg chg="mod">
          <ac:chgData name="Raihan Jafar" userId="31fc95892e2e3e4f" providerId="LiveId" clId="{5B24BD73-71FB-4DD2-8EC3-19AFE066FFAB}" dt="2023-05-02T10:34:33.492" v="147" actId="14100"/>
          <ac:picMkLst>
            <pc:docMk/>
            <pc:sldMk cId="544080199" sldId="290"/>
            <ac:picMk id="4" creationId="{38AD4A54-07B8-B10C-BEBD-626741A4C0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52DF3-86E7-4B2B-8C0E-CEB1E9C30AA7}"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66BD1-2F2D-410C-9BE6-68EACB4C9669}" type="slidenum">
              <a:rPr lang="en-US" smtClean="0"/>
              <a:t>‹#›</a:t>
            </a:fld>
            <a:endParaRPr lang="en-US"/>
          </a:p>
        </p:txBody>
      </p:sp>
    </p:spTree>
    <p:extLst>
      <p:ext uri="{BB962C8B-B14F-4D97-AF65-F5344CB8AC3E}">
        <p14:creationId xmlns:p14="http://schemas.microsoft.com/office/powerpoint/2010/main" val="1099112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66BD1-2F2D-410C-9BE6-68EACB4C9669}" type="slidenum">
              <a:rPr lang="en-US" smtClean="0"/>
              <a:t>13</a:t>
            </a:fld>
            <a:endParaRPr lang="en-US"/>
          </a:p>
        </p:txBody>
      </p:sp>
    </p:spTree>
    <p:extLst>
      <p:ext uri="{BB962C8B-B14F-4D97-AF65-F5344CB8AC3E}">
        <p14:creationId xmlns:p14="http://schemas.microsoft.com/office/powerpoint/2010/main" val="132582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3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4.png"/><Relationship Id="rId10" Type="http://schemas.openxmlformats.org/officeDocument/2006/relationships/image" Target="../media/image37.png"/><Relationship Id="rId4" Type="http://schemas.openxmlformats.org/officeDocument/2006/relationships/image" Target="../media/image20.svg"/><Relationship Id="rId9" Type="http://schemas.openxmlformats.org/officeDocument/2006/relationships/image" Target="../media/image36.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svg"/><Relationship Id="rId7" Type="http://schemas.openxmlformats.org/officeDocument/2006/relationships/image" Target="../media/image3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png"/><Relationship Id="rId7"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9.png"/><Relationship Id="rId7"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19.png"/><Relationship Id="rId7" Type="http://schemas.openxmlformats.org/officeDocument/2006/relationships/image" Target="../media/image6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png"/><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www.moneyhelper.org.uk/en/blog/car-insurance/what-is-the-average-cost-of-car-insurance"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statista.com/statistics/751199/average-car-insurance-cost-by-age/" TargetMode="External"/><Relationship Id="rId5" Type="http://schemas.openxmlformats.org/officeDocument/2006/relationships/hyperlink" Target="https://www.confused.com/car-insurance/guides/has-car-insurance-gone-up" TargetMode="External"/><Relationship Id="rId4" Type="http://schemas.openxmlformats.org/officeDocument/2006/relationships/hyperlink" Target="https://www.ibm.com/uk-en/products/spss-decision-tre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15091031" y="5585714"/>
            <a:ext cx="7629294" cy="782856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58071" y="-4629150"/>
            <a:ext cx="9022634" cy="9258300"/>
          </a:xfrm>
          <a:prstGeom prst="rect">
            <a:avLst/>
          </a:prstGeom>
        </p:spPr>
      </p:pic>
      <p:grpSp>
        <p:nvGrpSpPr>
          <p:cNvPr id="4" name="Group 4"/>
          <p:cNvGrpSpPr/>
          <p:nvPr/>
        </p:nvGrpSpPr>
        <p:grpSpPr>
          <a:xfrm>
            <a:off x="4470359" y="2345857"/>
            <a:ext cx="9815307" cy="4208864"/>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4645868" y="4708354"/>
            <a:ext cx="9815307" cy="1467084"/>
          </a:xfrm>
          <a:prstGeom prst="rect">
            <a:avLst/>
          </a:prstGeom>
        </p:spPr>
        <p:txBody>
          <a:bodyPr lIns="0" tIns="0" rIns="0" bIns="0" rtlCol="0" anchor="t">
            <a:spAutoFit/>
          </a:bodyPr>
          <a:lstStyle/>
          <a:p>
            <a:pPr algn="ctr">
              <a:lnSpc>
                <a:spcPts val="12060"/>
              </a:lnSpc>
            </a:pPr>
            <a:r>
              <a:rPr lang="en-US" sz="8739" spc="856" dirty="0">
                <a:solidFill>
                  <a:srgbClr val="231F20"/>
                </a:solidFill>
                <a:latin typeface="Oswald Bold"/>
              </a:rPr>
              <a:t>INSURANCE</a:t>
            </a:r>
          </a:p>
        </p:txBody>
      </p:sp>
      <p:sp>
        <p:nvSpPr>
          <p:cNvPr id="8" name="TextBox 8"/>
          <p:cNvSpPr txBox="1"/>
          <p:nvPr/>
        </p:nvSpPr>
        <p:spPr>
          <a:xfrm>
            <a:off x="4587365" y="2753871"/>
            <a:ext cx="9815307" cy="2433934"/>
          </a:xfrm>
          <a:prstGeom prst="rect">
            <a:avLst/>
          </a:prstGeom>
        </p:spPr>
        <p:txBody>
          <a:bodyPr lIns="0" tIns="0" rIns="0" bIns="0" rtlCol="0" anchor="t">
            <a:spAutoFit/>
          </a:bodyPr>
          <a:lstStyle/>
          <a:p>
            <a:pPr algn="ctr">
              <a:lnSpc>
                <a:spcPts val="19819"/>
              </a:lnSpc>
            </a:pPr>
            <a:r>
              <a:rPr lang="en-US" sz="14362" spc="1407" dirty="0">
                <a:solidFill>
                  <a:srgbClr val="231F20"/>
                </a:solidFill>
                <a:latin typeface="Oswald Bold"/>
              </a:rPr>
              <a:t>CARAVAN </a:t>
            </a:r>
          </a:p>
        </p:txBody>
      </p:sp>
      <p:sp>
        <p:nvSpPr>
          <p:cNvPr id="10" name="TextBox 9">
            <a:extLst>
              <a:ext uri="{FF2B5EF4-FFF2-40B4-BE49-F238E27FC236}">
                <a16:creationId xmlns:a16="http://schemas.microsoft.com/office/drawing/2014/main" id="{79867A82-5E4E-9823-6585-104C8697E31D}"/>
              </a:ext>
            </a:extLst>
          </p:cNvPr>
          <p:cNvSpPr txBox="1"/>
          <p:nvPr/>
        </p:nvSpPr>
        <p:spPr>
          <a:xfrm>
            <a:off x="563641" y="8129921"/>
            <a:ext cx="8047448" cy="2031325"/>
          </a:xfrm>
          <a:prstGeom prst="rect">
            <a:avLst/>
          </a:prstGeom>
          <a:noFill/>
        </p:spPr>
        <p:txBody>
          <a:bodyPr wrap="square" rtlCol="0">
            <a:spAutoFit/>
          </a:bodyPr>
          <a:lstStyle/>
          <a:p>
            <a:pPr lvl="0">
              <a:lnSpc>
                <a:spcPct val="90000"/>
              </a:lnSpc>
            </a:pPr>
            <a:r>
              <a:rPr lang="en-GB" sz="2800" b="1" dirty="0"/>
              <a:t>GROUP 18 </a:t>
            </a:r>
            <a:r>
              <a:rPr lang="en-GB" sz="2800" b="1"/>
              <a:t>course work A</a:t>
            </a:r>
            <a:endParaRPr lang="en-GB" sz="2800" b="1" dirty="0"/>
          </a:p>
          <a:p>
            <a:pPr lvl="0">
              <a:lnSpc>
                <a:spcPct val="90000"/>
              </a:lnSpc>
            </a:pPr>
            <a:r>
              <a:rPr lang="en-GB" sz="2800" dirty="0"/>
              <a:t>RAIHAN ABU JAFAR(6775385)</a:t>
            </a:r>
          </a:p>
          <a:p>
            <a:pPr lvl="0">
              <a:lnSpc>
                <a:spcPct val="90000"/>
              </a:lnSpc>
            </a:pPr>
            <a:r>
              <a:rPr lang="en-GB" sz="2800" dirty="0"/>
              <a:t>YOHANI THANUSHA(6780252)</a:t>
            </a:r>
          </a:p>
          <a:p>
            <a:pPr lvl="0">
              <a:lnSpc>
                <a:spcPct val="90000"/>
              </a:lnSpc>
            </a:pPr>
            <a:r>
              <a:rPr lang="en-GB" sz="2800" dirty="0"/>
              <a:t>VYSALINI NAIR(6780560)</a:t>
            </a:r>
          </a:p>
          <a:p>
            <a:pPr lvl="0">
              <a:lnSpc>
                <a:spcPct val="90000"/>
              </a:lnSpc>
            </a:pPr>
            <a:r>
              <a:rPr lang="en-GB" sz="2800" dirty="0"/>
              <a:t>PAVITHRA NAGARAJAN(6781821)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6"/>
          <a:srcRect t="46379"/>
          <a:stretch>
            <a:fillRect/>
          </a:stretch>
        </p:blipFill>
        <p:spPr>
          <a:xfrm>
            <a:off x="8203215" y="7962246"/>
            <a:ext cx="4876482" cy="51642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07869">
            <a:off x="-4696947" y="10150458"/>
            <a:ext cx="12471670" cy="5351480"/>
          </a:xfrm>
          <a:prstGeom prst="rect">
            <a:avLst/>
          </a:prstGeom>
        </p:spPr>
      </p:pic>
      <p:sp>
        <p:nvSpPr>
          <p:cNvPr id="6" name="TextBox 6"/>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8" name="TextBox 7">
            <a:extLst>
              <a:ext uri="{FF2B5EF4-FFF2-40B4-BE49-F238E27FC236}">
                <a16:creationId xmlns:a16="http://schemas.microsoft.com/office/drawing/2014/main" id="{B8D2C5E7-0B6F-8152-00BA-F6C9C584B18C}"/>
              </a:ext>
            </a:extLst>
          </p:cNvPr>
          <p:cNvSpPr txBox="1"/>
          <p:nvPr/>
        </p:nvSpPr>
        <p:spPr>
          <a:xfrm>
            <a:off x="762000" y="800100"/>
            <a:ext cx="14036842" cy="772519"/>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10" spc="216" dirty="0">
                <a:solidFill>
                  <a:srgbClr val="231F20"/>
                </a:solidFill>
                <a:latin typeface="DM Sans"/>
              </a:rPr>
              <a:t>Here we have selected features based on their predictor importance value &gt;= 0.9 from Pearson correlation technique.</a:t>
            </a:r>
          </a:p>
        </p:txBody>
      </p:sp>
      <p:sp>
        <p:nvSpPr>
          <p:cNvPr id="10" name="TextBox 9">
            <a:extLst>
              <a:ext uri="{FF2B5EF4-FFF2-40B4-BE49-F238E27FC236}">
                <a16:creationId xmlns:a16="http://schemas.microsoft.com/office/drawing/2014/main" id="{BD5EC04D-9A46-AE28-617C-DEFFF516C5F1}"/>
              </a:ext>
            </a:extLst>
          </p:cNvPr>
          <p:cNvSpPr txBox="1"/>
          <p:nvPr/>
        </p:nvSpPr>
        <p:spPr>
          <a:xfrm>
            <a:off x="929222" y="1701786"/>
            <a:ext cx="7569500" cy="8035405"/>
          </a:xfrm>
          <a:prstGeom prst="rect">
            <a:avLst/>
          </a:prstGeom>
          <a:noFill/>
        </p:spPr>
        <p:txBody>
          <a:bodyPr wrap="square">
            <a:spAutoFit/>
          </a:bodyPr>
          <a:lstStyle/>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Contribution Car Policies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Contribution Fire Policies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Number of Car Policies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Number of Boat Policies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Customer Main Type </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Purchasing Power Class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US" sz="2210" kern="0" spc="216" dirty="0">
                <a:solidFill>
                  <a:srgbClr val="231F20"/>
                </a:solidFill>
                <a:latin typeface="DM Sans"/>
              </a:rPr>
              <a:t>Contribution Private Third-Party Insurance</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Average Income</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US" sz="2210" kern="0" spc="216" dirty="0">
                <a:solidFill>
                  <a:srgbClr val="231F20"/>
                </a:solidFill>
                <a:latin typeface="DM Sans"/>
              </a:rPr>
              <a:t>Number of Private Third-Party Insurance Policy</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Customer Subtype</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Lower-Level Education</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Income &lt; 30,000</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Social Class A</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Rented House</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Home-Owners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High Level Education</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US" sz="2210" kern="0" spc="216" dirty="0">
                <a:solidFill>
                  <a:srgbClr val="231F20"/>
                </a:solidFill>
                <a:latin typeface="DM Sans"/>
              </a:rPr>
              <a:t>Number of Social Security Insurance Policies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Number of Fire Policies </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No Car</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High Status</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Income 45-75,000</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1 car</a:t>
            </a:r>
          </a:p>
          <a:p>
            <a:pPr marL="457200" marR="0" lvl="0" indent="-457200" algn="l" defTabSz="914400" rtl="0" fontAlgn="auto" hangingPunct="1">
              <a:lnSpc>
                <a:spcPct val="80000"/>
              </a:lnSpc>
              <a:spcBef>
                <a:spcPts val="400"/>
              </a:spcBef>
              <a:spcAft>
                <a:spcPts val="0"/>
              </a:spcAft>
              <a:buSzPct val="100000"/>
              <a:buFont typeface="+mj-lt"/>
              <a:buAutoNum type="arabicPeriod"/>
              <a:tabLst/>
              <a:defRPr sz="900" b="0" i="0" u="none" strike="noStrike" kern="0" cap="none" spc="0" baseline="0">
                <a:solidFill>
                  <a:srgbClr val="000000"/>
                </a:solidFill>
                <a:uFillTx/>
              </a:defRPr>
            </a:pPr>
            <a:r>
              <a:rPr lang="en-IN" sz="2210" kern="0" spc="216" dirty="0">
                <a:solidFill>
                  <a:srgbClr val="231F20"/>
                </a:solidFill>
                <a:latin typeface="DM Sans"/>
              </a:rPr>
              <a:t>Social Class C</a:t>
            </a:r>
          </a:p>
        </p:txBody>
      </p:sp>
      <p:sp>
        <p:nvSpPr>
          <p:cNvPr id="11" name="TextBox 4">
            <a:extLst>
              <a:ext uri="{FF2B5EF4-FFF2-40B4-BE49-F238E27FC236}">
                <a16:creationId xmlns:a16="http://schemas.microsoft.com/office/drawing/2014/main" id="{D5B47093-CDF5-F122-3981-FB5E66BD2DF7}"/>
              </a:ext>
            </a:extLst>
          </p:cNvPr>
          <p:cNvSpPr txBox="1"/>
          <p:nvPr/>
        </p:nvSpPr>
        <p:spPr>
          <a:xfrm>
            <a:off x="10184030" y="1720955"/>
            <a:ext cx="7010400" cy="7703968"/>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24. Skilled Labourers</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25. Married</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26. Number of Moped Policies </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27. Social class D </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28. Other Relation</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29. Income 75-122,000</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30. National Health Service</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31. Middle Management</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32. Private Health Insurance</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33. Number of Life Insurances</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34. Unskilled Labourers</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35. Average Size Household</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36. Protestant</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37. Number of Bicycle Policies </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US" sz="2210" kern="0" spc="216" dirty="0">
                <a:solidFill>
                  <a:srgbClr val="231F20"/>
                </a:solidFill>
                <a:latin typeface="DM Sans"/>
              </a:rPr>
              <a:t>38. Number of Family Accidents Insurance Policies</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39. Social Class B1</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40. Farmer</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41. No Religion</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42. Medium Level Education</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43. Singles</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44. Other Religion</a:t>
            </a:r>
          </a:p>
          <a:p>
            <a:pPr marR="0" lvl="0" algn="l" defTabSz="914400" rtl="0" fontAlgn="auto" hangingPunct="1">
              <a:lnSpc>
                <a:spcPct val="80000"/>
              </a:lnSpc>
              <a:spcBef>
                <a:spcPts val="400"/>
              </a:spcBef>
              <a:spcAft>
                <a:spcPts val="0"/>
              </a:spcAft>
              <a:buSzPct val="100000"/>
              <a:tabLst/>
              <a:defRPr sz="1800" b="0" i="0" u="none" strike="noStrike" kern="0" cap="none" spc="0" baseline="0">
                <a:solidFill>
                  <a:srgbClr val="000000"/>
                </a:solidFill>
                <a:uFillTx/>
              </a:defRPr>
            </a:pPr>
            <a:r>
              <a:rPr lang="en-IN" sz="2210" kern="0" spc="216" dirty="0">
                <a:solidFill>
                  <a:srgbClr val="231F20"/>
                </a:solidFill>
                <a:latin typeface="DM Sans"/>
              </a:rPr>
              <a:t>45. Number of Surfboard Policies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Calibri"/>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5" name="Picture 5"/>
          <p:cNvPicPr>
            <a:picLocks noChangeAspect="1"/>
          </p:cNvPicPr>
          <p:nvPr/>
        </p:nvPicPr>
        <p:blipFill>
          <a:blip r:embed="rId5"/>
          <a:srcRect t="46379"/>
          <a:stretch>
            <a:fillRect/>
          </a:stretch>
        </p:blipFill>
        <p:spPr>
          <a:xfrm>
            <a:off x="8203215" y="7962246"/>
            <a:ext cx="4876482" cy="516424"/>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sp>
        <p:nvSpPr>
          <p:cNvPr id="7" name="TextBox 7"/>
          <p:cNvSpPr txBox="1"/>
          <p:nvPr/>
        </p:nvSpPr>
        <p:spPr>
          <a:xfrm>
            <a:off x="2191002" y="1162050"/>
            <a:ext cx="8450455" cy="1269578"/>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CORRELATION </a:t>
            </a:r>
          </a:p>
        </p:txBody>
      </p:sp>
      <p:sp>
        <p:nvSpPr>
          <p:cNvPr id="10" name="TextBox 10"/>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pic>
        <p:nvPicPr>
          <p:cNvPr id="12" name="Picture 11" descr="Chart, scatter chart&#10;&#10;Description automatically generated">
            <a:extLst>
              <a:ext uri="{FF2B5EF4-FFF2-40B4-BE49-F238E27FC236}">
                <a16:creationId xmlns:a16="http://schemas.microsoft.com/office/drawing/2014/main" id="{3F3EAA65-B7F8-C536-A899-471508CEDD13}"/>
              </a:ext>
            </a:extLst>
          </p:cNvPr>
          <p:cNvPicPr>
            <a:picLocks noChangeAspect="1"/>
          </p:cNvPicPr>
          <p:nvPr/>
        </p:nvPicPr>
        <p:blipFill rotWithShape="1">
          <a:blip r:embed="rId6">
            <a:extLst>
              <a:ext uri="{28A0092B-C50C-407E-A947-70E740481C1C}">
                <a14:useLocalDpi xmlns:a14="http://schemas.microsoft.com/office/drawing/2010/main" val="0"/>
              </a:ext>
            </a:extLst>
          </a:blip>
          <a:srcRect l="16007" t="14722"/>
          <a:stretch/>
        </p:blipFill>
        <p:spPr>
          <a:xfrm>
            <a:off x="7315200" y="2472151"/>
            <a:ext cx="10783667" cy="751247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C8303305-0D4E-A255-6BEF-D27D0D7E1017}"/>
              </a:ext>
            </a:extLst>
          </p:cNvPr>
          <p:cNvSpPr txBox="1"/>
          <p:nvPr/>
        </p:nvSpPr>
        <p:spPr>
          <a:xfrm>
            <a:off x="679299" y="3510579"/>
            <a:ext cx="5736930" cy="4473725"/>
          </a:xfrm>
          <a:prstGeom prst="rect">
            <a:avLst/>
          </a:prstGeom>
          <a:noFill/>
        </p:spPr>
        <p:txBody>
          <a:bodyPr wrap="square">
            <a:spAutoFit/>
          </a:bodyPr>
          <a:lstStyle/>
          <a:p>
            <a:pPr algn="just">
              <a:lnSpc>
                <a:spcPct val="150000"/>
              </a:lnSpc>
            </a:pPr>
            <a:r>
              <a:rPr lang="en-GB" sz="2400" dirty="0">
                <a:latin typeface="DM Sans" pitchFamily="2" charset="0"/>
              </a:rPr>
              <a:t>The below heatmap shows a correlation between the selected fields (after feature selection). Several strong relations were detected on the chosen features whose significance cannot be neglected just because it has good correlation coefficient value with each other.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7A18B6-1B11-D99E-3E10-C99BE9EB04F1}"/>
              </a:ext>
            </a:extLst>
          </p:cNvPr>
          <p:cNvSpPr txBox="1"/>
          <p:nvPr/>
        </p:nvSpPr>
        <p:spPr>
          <a:xfrm>
            <a:off x="1794983" y="1409700"/>
            <a:ext cx="14693457" cy="796979"/>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b="1" dirty="0">
                <a:latin typeface="DM Sans" pitchFamily="2" charset="0"/>
                <a:ea typeface="+mj-ea"/>
                <a:cs typeface="+mj-cs"/>
              </a:rPr>
              <a:t>Correlation Coeff of important (17) attributes with No. of mobile home Policy</a:t>
            </a:r>
          </a:p>
        </p:txBody>
      </p:sp>
      <p:pic>
        <p:nvPicPr>
          <p:cNvPr id="4" name="Picture 3">
            <a:extLst>
              <a:ext uri="{FF2B5EF4-FFF2-40B4-BE49-F238E27FC236}">
                <a16:creationId xmlns:a16="http://schemas.microsoft.com/office/drawing/2014/main" id="{38AD4A54-07B8-B10C-BEBD-626741A4C03E}"/>
              </a:ext>
            </a:extLst>
          </p:cNvPr>
          <p:cNvPicPr>
            <a:picLocks noChangeAspect="1"/>
          </p:cNvPicPr>
          <p:nvPr/>
        </p:nvPicPr>
        <p:blipFill>
          <a:blip r:embed="rId2"/>
          <a:stretch>
            <a:fillRect/>
          </a:stretch>
        </p:blipFill>
        <p:spPr>
          <a:xfrm>
            <a:off x="2362200" y="2833785"/>
            <a:ext cx="13675612" cy="708660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504B75E8-BB57-2827-FE8B-25F650167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6" name="Picture 6">
            <a:extLst>
              <a:ext uri="{FF2B5EF4-FFF2-40B4-BE49-F238E27FC236}">
                <a16:creationId xmlns:a16="http://schemas.microsoft.com/office/drawing/2014/main" id="{CDEAC5C1-C1CA-6F38-47FA-EF76A990DF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spTree>
    <p:extLst>
      <p:ext uri="{BB962C8B-B14F-4D97-AF65-F5344CB8AC3E}">
        <p14:creationId xmlns:p14="http://schemas.microsoft.com/office/powerpoint/2010/main" val="54408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57863">
            <a:off x="-335331" y="6150995"/>
            <a:ext cx="21273218" cy="9128145"/>
          </a:xfrm>
          <a:prstGeom prst="rect">
            <a:avLst/>
          </a:prstGeom>
        </p:spPr>
      </p:pic>
      <p:pic>
        <p:nvPicPr>
          <p:cNvPr id="4" name="Picture 4"/>
          <p:cNvPicPr>
            <a:picLocks noChangeAspect="1"/>
          </p:cNvPicPr>
          <p:nvPr/>
        </p:nvPicPr>
        <p:blipFill>
          <a:blip r:embed="rId6"/>
          <a:srcRect t="46379"/>
          <a:stretch>
            <a:fillRect/>
          </a:stretch>
        </p:blipFill>
        <p:spPr>
          <a:xfrm>
            <a:off x="11885510" y="8765585"/>
            <a:ext cx="4128022" cy="437161"/>
          </a:xfrm>
          <a:prstGeom prst="rect">
            <a:avLst/>
          </a:prstGeom>
        </p:spPr>
      </p:pic>
      <p:pic>
        <p:nvPicPr>
          <p:cNvPr id="5" name="Picture 5"/>
          <p:cNvPicPr>
            <a:picLocks noChangeAspect="1"/>
          </p:cNvPicPr>
          <p:nvPr/>
        </p:nvPicPr>
        <p:blipFill>
          <a:blip r:embed="rId6"/>
          <a:srcRect t="46379"/>
          <a:stretch>
            <a:fillRect/>
          </a:stretch>
        </p:blipFill>
        <p:spPr>
          <a:xfrm>
            <a:off x="7080191" y="8765585"/>
            <a:ext cx="4128022" cy="437161"/>
          </a:xfrm>
          <a:prstGeom prst="rect">
            <a:avLst/>
          </a:prstGeom>
        </p:spPr>
      </p:pic>
      <p:pic>
        <p:nvPicPr>
          <p:cNvPr id="6" name="Picture 6"/>
          <p:cNvPicPr>
            <a:picLocks noChangeAspect="1"/>
          </p:cNvPicPr>
          <p:nvPr/>
        </p:nvPicPr>
        <p:blipFill>
          <a:blip r:embed="rId6"/>
          <a:srcRect t="46379"/>
          <a:stretch>
            <a:fillRect/>
          </a:stretch>
        </p:blipFill>
        <p:spPr>
          <a:xfrm>
            <a:off x="2274468" y="8765585"/>
            <a:ext cx="4128022" cy="437161"/>
          </a:xfrm>
          <a:prstGeom prst="rect">
            <a:avLst/>
          </a:prstGeom>
        </p:spPr>
      </p:pic>
      <p:sp>
        <p:nvSpPr>
          <p:cNvPr id="7" name="TextBox 7"/>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DATA BALANCING</a:t>
            </a:r>
          </a:p>
        </p:txBody>
      </p:sp>
      <p:pic>
        <p:nvPicPr>
          <p:cNvPr id="11" name="Picture 10">
            <a:extLst>
              <a:ext uri="{FF2B5EF4-FFF2-40B4-BE49-F238E27FC236}">
                <a16:creationId xmlns:a16="http://schemas.microsoft.com/office/drawing/2014/main" id="{18E29050-C16F-8ECC-297A-8DC0B0BBDD20}"/>
              </a:ext>
            </a:extLst>
          </p:cNvPr>
          <p:cNvPicPr>
            <a:picLocks noChangeAspect="1"/>
          </p:cNvPicPr>
          <p:nvPr/>
        </p:nvPicPr>
        <p:blipFill>
          <a:blip r:embed="rId7"/>
          <a:stretch>
            <a:fillRect/>
          </a:stretch>
        </p:blipFill>
        <p:spPr>
          <a:xfrm>
            <a:off x="8436825" y="2772412"/>
            <a:ext cx="9124950" cy="7514588"/>
          </a:xfrm>
          <a:prstGeom prst="rect">
            <a:avLst/>
          </a:prstGeom>
        </p:spPr>
      </p:pic>
      <p:grpSp>
        <p:nvGrpSpPr>
          <p:cNvPr id="12" name="Group 8">
            <a:extLst>
              <a:ext uri="{FF2B5EF4-FFF2-40B4-BE49-F238E27FC236}">
                <a16:creationId xmlns:a16="http://schemas.microsoft.com/office/drawing/2014/main" id="{A9E401E6-EA39-94D0-F39A-51F2807C5215}"/>
              </a:ext>
            </a:extLst>
          </p:cNvPr>
          <p:cNvGrpSpPr/>
          <p:nvPr/>
        </p:nvGrpSpPr>
        <p:grpSpPr>
          <a:xfrm>
            <a:off x="914400" y="3086100"/>
            <a:ext cx="7315200" cy="6385648"/>
            <a:chOff x="0" y="0"/>
            <a:chExt cx="3682024" cy="985634"/>
          </a:xfrm>
          <a:effectLst/>
        </p:grpSpPr>
        <p:sp>
          <p:nvSpPr>
            <p:cNvPr id="13" name="Freeform 9">
              <a:extLst>
                <a:ext uri="{FF2B5EF4-FFF2-40B4-BE49-F238E27FC236}">
                  <a16:creationId xmlns:a16="http://schemas.microsoft.com/office/drawing/2014/main" id="{DDDED9DB-FDD5-0F39-5FCD-F23F97A36B7B}"/>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p:spPr>
        </p:sp>
        <p:sp>
          <p:nvSpPr>
            <p:cNvPr id="14" name="TextBox 10">
              <a:extLst>
                <a:ext uri="{FF2B5EF4-FFF2-40B4-BE49-F238E27FC236}">
                  <a16:creationId xmlns:a16="http://schemas.microsoft.com/office/drawing/2014/main" id="{9A7CCCD0-D33C-906D-66FA-E5DB8F1FEF84}"/>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D5ECD1C6-8EBC-CBFB-5DF1-AA73DECE2AD3}"/>
              </a:ext>
            </a:extLst>
          </p:cNvPr>
          <p:cNvSpPr txBox="1"/>
          <p:nvPr/>
        </p:nvSpPr>
        <p:spPr>
          <a:xfrm>
            <a:off x="1447801" y="3228116"/>
            <a:ext cx="6223588" cy="5502660"/>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250" dirty="0">
                <a:effectLst/>
                <a:latin typeface="DM Sans" pitchFamily="2" charset="0"/>
                <a:ea typeface="Calibri" panose="020F0502020204030204" pitchFamily="34" charset="0"/>
                <a:cs typeface="Times New Roman" panose="02020603050405020304" pitchFamily="18" charset="0"/>
              </a:rPr>
              <a:t>The caravan Insurance data set is an imbalanced dataset where only around 5% people are buying caravan insurance and 95% is not buying. Such imbalance in dataset cannot generate good predictive models. </a:t>
            </a:r>
          </a:p>
          <a:p>
            <a:pPr algn="just">
              <a:lnSpc>
                <a:spcPct val="107000"/>
              </a:lnSpc>
              <a:spcAft>
                <a:spcPts val="800"/>
              </a:spcAft>
            </a:pPr>
            <a:r>
              <a:rPr lang="en-US" sz="2250" dirty="0">
                <a:effectLst/>
                <a:latin typeface="DM Sans" pitchFamily="2" charset="0"/>
                <a:ea typeface="Calibri" panose="020F0502020204030204" pitchFamily="34" charset="0"/>
                <a:cs typeface="Times New Roman" panose="02020603050405020304" pitchFamily="18" charset="0"/>
              </a:rPr>
              <a:t>Therefore, we have used balance node to under sample the majority data and oversample the minority data. </a:t>
            </a:r>
          </a:p>
          <a:p>
            <a:pPr algn="just">
              <a:lnSpc>
                <a:spcPct val="107000"/>
              </a:lnSpc>
              <a:spcAft>
                <a:spcPts val="800"/>
              </a:spcAft>
            </a:pPr>
            <a:r>
              <a:rPr lang="en-US" sz="2250" dirty="0">
                <a:effectLst/>
                <a:latin typeface="DM Sans" pitchFamily="2" charset="0"/>
                <a:ea typeface="Calibri" panose="020F0502020204030204" pitchFamily="34" charset="0"/>
                <a:cs typeface="Times New Roman" panose="02020603050405020304" pitchFamily="18" charset="0"/>
              </a:rPr>
              <a:t>We had to be cautious about the overfitting issue of minority data to avoid biasness. We have used 3 different balancing techniques for modeling, which are 65%-35% , 70%- 30%, 75%-25%.</a:t>
            </a:r>
            <a:endParaRPr lang="en-GB" sz="2250" dirty="0">
              <a:effectLst/>
              <a:latin typeface="DM Sans" pitchFamily="2"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52E3F46-6A40-020D-B913-C622B0D136CB}"/>
              </a:ext>
            </a:extLst>
          </p:cNvPr>
          <p:cNvSpPr txBox="1"/>
          <p:nvPr/>
        </p:nvSpPr>
        <p:spPr>
          <a:xfrm>
            <a:off x="11915007" y="9744432"/>
            <a:ext cx="2211490" cy="369332"/>
          </a:xfrm>
          <a:prstGeom prst="rect">
            <a:avLst/>
          </a:prstGeom>
          <a:noFill/>
        </p:spPr>
        <p:txBody>
          <a:bodyPr wrap="square" rtlCol="0">
            <a:spAutoFit/>
          </a:bodyPr>
          <a:lstStyle/>
          <a:p>
            <a:pPr algn="ctr"/>
            <a:r>
              <a:rPr lang="en-GB" b="1" dirty="0"/>
              <a:t>95%-5%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C45EDD2-D142-7FC0-C64F-965F3DFBB2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57863">
            <a:off x="-571305" y="6150994"/>
            <a:ext cx="21273218" cy="9128145"/>
          </a:xfrm>
          <a:prstGeom prst="rect">
            <a:avLst/>
          </a:prstGeom>
        </p:spPr>
      </p:pic>
      <p:pic>
        <p:nvPicPr>
          <p:cNvPr id="4" name="Picture 3">
            <a:extLst>
              <a:ext uri="{FF2B5EF4-FFF2-40B4-BE49-F238E27FC236}">
                <a16:creationId xmlns:a16="http://schemas.microsoft.com/office/drawing/2014/main" id="{77ABE0C9-7097-6804-8E00-71C86C6DFDD9}"/>
              </a:ext>
            </a:extLst>
          </p:cNvPr>
          <p:cNvPicPr>
            <a:picLocks noChangeAspect="1"/>
          </p:cNvPicPr>
          <p:nvPr/>
        </p:nvPicPr>
        <p:blipFill>
          <a:blip r:embed="rId4"/>
          <a:stretch>
            <a:fillRect/>
          </a:stretch>
        </p:blipFill>
        <p:spPr>
          <a:xfrm>
            <a:off x="381000" y="-215146"/>
            <a:ext cx="5730240" cy="5331518"/>
          </a:xfrm>
          <a:prstGeom prst="rect">
            <a:avLst/>
          </a:prstGeom>
        </p:spPr>
      </p:pic>
      <p:sp>
        <p:nvSpPr>
          <p:cNvPr id="5" name="TextBox 4">
            <a:extLst>
              <a:ext uri="{FF2B5EF4-FFF2-40B4-BE49-F238E27FC236}">
                <a16:creationId xmlns:a16="http://schemas.microsoft.com/office/drawing/2014/main" id="{39EE8F70-C0B1-E76B-0690-7BB423A060C4}"/>
              </a:ext>
            </a:extLst>
          </p:cNvPr>
          <p:cNvSpPr txBox="1"/>
          <p:nvPr/>
        </p:nvSpPr>
        <p:spPr>
          <a:xfrm>
            <a:off x="2743200" y="4931706"/>
            <a:ext cx="1524000" cy="369332"/>
          </a:xfrm>
          <a:prstGeom prst="rect">
            <a:avLst/>
          </a:prstGeom>
          <a:noFill/>
        </p:spPr>
        <p:txBody>
          <a:bodyPr wrap="square" rtlCol="0">
            <a:spAutoFit/>
          </a:bodyPr>
          <a:lstStyle/>
          <a:p>
            <a:r>
              <a:rPr lang="en-GB" b="1" dirty="0"/>
              <a:t>75%-25%</a:t>
            </a:r>
          </a:p>
        </p:txBody>
      </p:sp>
      <p:pic>
        <p:nvPicPr>
          <p:cNvPr id="7" name="Picture 6">
            <a:extLst>
              <a:ext uri="{FF2B5EF4-FFF2-40B4-BE49-F238E27FC236}">
                <a16:creationId xmlns:a16="http://schemas.microsoft.com/office/drawing/2014/main" id="{9CB41674-C166-980A-04E1-085965C7EB36}"/>
              </a:ext>
            </a:extLst>
          </p:cNvPr>
          <p:cNvPicPr>
            <a:picLocks noChangeAspect="1"/>
          </p:cNvPicPr>
          <p:nvPr/>
        </p:nvPicPr>
        <p:blipFill>
          <a:blip r:embed="rId5"/>
          <a:stretch>
            <a:fillRect/>
          </a:stretch>
        </p:blipFill>
        <p:spPr>
          <a:xfrm>
            <a:off x="11277600" y="-215146"/>
            <a:ext cx="6884176" cy="5331518"/>
          </a:xfrm>
          <a:prstGeom prst="rect">
            <a:avLst/>
          </a:prstGeom>
        </p:spPr>
      </p:pic>
      <p:pic>
        <p:nvPicPr>
          <p:cNvPr id="10" name="Picture 9">
            <a:extLst>
              <a:ext uri="{FF2B5EF4-FFF2-40B4-BE49-F238E27FC236}">
                <a16:creationId xmlns:a16="http://schemas.microsoft.com/office/drawing/2014/main" id="{E749A934-8EB6-4AB0-A0D4-4A4BA981A50B}"/>
              </a:ext>
            </a:extLst>
          </p:cNvPr>
          <p:cNvPicPr>
            <a:picLocks noChangeAspect="1"/>
          </p:cNvPicPr>
          <p:nvPr/>
        </p:nvPicPr>
        <p:blipFill>
          <a:blip r:embed="rId6"/>
          <a:stretch>
            <a:fillRect/>
          </a:stretch>
        </p:blipFill>
        <p:spPr>
          <a:xfrm>
            <a:off x="5623562" y="4719627"/>
            <a:ext cx="6553200" cy="5524185"/>
          </a:xfrm>
          <a:prstGeom prst="rect">
            <a:avLst/>
          </a:prstGeom>
        </p:spPr>
      </p:pic>
      <p:sp>
        <p:nvSpPr>
          <p:cNvPr id="8" name="TextBox 7">
            <a:extLst>
              <a:ext uri="{FF2B5EF4-FFF2-40B4-BE49-F238E27FC236}">
                <a16:creationId xmlns:a16="http://schemas.microsoft.com/office/drawing/2014/main" id="{48A2E12C-808B-26EE-0FAD-99141FAC1B1F}"/>
              </a:ext>
            </a:extLst>
          </p:cNvPr>
          <p:cNvSpPr txBox="1"/>
          <p:nvPr/>
        </p:nvSpPr>
        <p:spPr>
          <a:xfrm>
            <a:off x="8229600" y="9910048"/>
            <a:ext cx="1600200" cy="369332"/>
          </a:xfrm>
          <a:prstGeom prst="rect">
            <a:avLst/>
          </a:prstGeom>
          <a:noFill/>
        </p:spPr>
        <p:txBody>
          <a:bodyPr wrap="square" rtlCol="0">
            <a:spAutoFit/>
          </a:bodyPr>
          <a:lstStyle/>
          <a:p>
            <a:pPr algn="ctr"/>
            <a:r>
              <a:rPr lang="en-GB" b="1" dirty="0"/>
              <a:t>65%-35%</a:t>
            </a:r>
          </a:p>
        </p:txBody>
      </p:sp>
      <p:sp>
        <p:nvSpPr>
          <p:cNvPr id="11" name="TextBox 10">
            <a:extLst>
              <a:ext uri="{FF2B5EF4-FFF2-40B4-BE49-F238E27FC236}">
                <a16:creationId xmlns:a16="http://schemas.microsoft.com/office/drawing/2014/main" id="{43CE6B05-E993-7B41-16D7-24426EE5E115}"/>
              </a:ext>
            </a:extLst>
          </p:cNvPr>
          <p:cNvSpPr txBox="1"/>
          <p:nvPr/>
        </p:nvSpPr>
        <p:spPr>
          <a:xfrm>
            <a:off x="14309396" y="4735604"/>
            <a:ext cx="1524000" cy="369332"/>
          </a:xfrm>
          <a:prstGeom prst="rect">
            <a:avLst/>
          </a:prstGeom>
          <a:noFill/>
        </p:spPr>
        <p:txBody>
          <a:bodyPr wrap="square" rtlCol="0">
            <a:spAutoFit/>
          </a:bodyPr>
          <a:lstStyle/>
          <a:p>
            <a:r>
              <a:rPr lang="en-GB" b="1" dirty="0"/>
              <a:t>70%-30%</a:t>
            </a:r>
          </a:p>
        </p:txBody>
      </p:sp>
    </p:spTree>
    <p:extLst>
      <p:ext uri="{BB962C8B-B14F-4D97-AF65-F5344CB8AC3E}">
        <p14:creationId xmlns:p14="http://schemas.microsoft.com/office/powerpoint/2010/main" val="3826856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1821482" y="6733491"/>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1885510" y="8765585"/>
            <a:ext cx="4128022" cy="437161"/>
          </a:xfrm>
          <a:prstGeom prst="rect">
            <a:avLst/>
          </a:prstGeom>
        </p:spPr>
      </p:pic>
      <p:grpSp>
        <p:nvGrpSpPr>
          <p:cNvPr id="5" name="Group 5"/>
          <p:cNvGrpSpPr/>
          <p:nvPr/>
        </p:nvGrpSpPr>
        <p:grpSpPr>
          <a:xfrm>
            <a:off x="12485251" y="5983301"/>
            <a:ext cx="4113179" cy="4201681"/>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7080191" y="8765585"/>
            <a:ext cx="4128022" cy="437161"/>
          </a:xfrm>
          <a:prstGeom prst="rect">
            <a:avLst/>
          </a:prstGeom>
        </p:spPr>
      </p:pic>
      <p:grpSp>
        <p:nvGrpSpPr>
          <p:cNvPr id="9" name="Group 9"/>
          <p:cNvGrpSpPr/>
          <p:nvPr/>
        </p:nvGrpSpPr>
        <p:grpSpPr>
          <a:xfrm>
            <a:off x="6886003" y="6018106"/>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2274468" y="8765585"/>
            <a:ext cx="4128022" cy="437161"/>
          </a:xfrm>
          <a:prstGeom prst="rect">
            <a:avLst/>
          </a:prstGeom>
        </p:spPr>
      </p:pic>
      <p:grpSp>
        <p:nvGrpSpPr>
          <p:cNvPr id="13" name="Group 13"/>
          <p:cNvGrpSpPr/>
          <p:nvPr/>
        </p:nvGrpSpPr>
        <p:grpSpPr>
          <a:xfrm>
            <a:off x="1208210" y="6040406"/>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GB" dirty="0"/>
            </a:p>
          </p:txBody>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2097845" y="4477289"/>
            <a:ext cx="2049168" cy="2049168"/>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006115" y="4487005"/>
            <a:ext cx="2049168" cy="2049168"/>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3517258" y="4367635"/>
            <a:ext cx="2049168" cy="204916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63203" y="4942832"/>
            <a:ext cx="1211702" cy="1322294"/>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50357" y="4776898"/>
            <a:ext cx="1160684" cy="1393835"/>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58578" y="4608691"/>
            <a:ext cx="1353071" cy="1353071"/>
          </a:xfrm>
          <a:prstGeom prst="rect">
            <a:avLst/>
          </a:prstGeom>
        </p:spPr>
      </p:pic>
      <p:sp>
        <p:nvSpPr>
          <p:cNvPr id="28" name="TextBox 28"/>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a:rPr>
              <a:t>DATA MINING</a:t>
            </a:r>
          </a:p>
        </p:txBody>
      </p:sp>
      <p:sp>
        <p:nvSpPr>
          <p:cNvPr id="29" name="TextBox 29"/>
          <p:cNvSpPr txBox="1"/>
          <p:nvPr/>
        </p:nvSpPr>
        <p:spPr>
          <a:xfrm>
            <a:off x="1522992" y="7239725"/>
            <a:ext cx="3542623" cy="1562672"/>
          </a:xfrm>
          <a:prstGeom prst="rect">
            <a:avLst/>
          </a:prstGeom>
        </p:spPr>
        <p:txBody>
          <a:bodyPr lIns="0" tIns="0" rIns="0" bIns="0" rtlCol="0" anchor="t">
            <a:spAutoFit/>
          </a:bodyPr>
          <a:lstStyle/>
          <a:p>
            <a:pPr lvl="0" algn="ctr">
              <a:lnSpc>
                <a:spcPct val="90000"/>
              </a:lnSpc>
            </a:pPr>
            <a:r>
              <a:rPr lang="en-IN" sz="2250" dirty="0">
                <a:solidFill>
                  <a:schemeClr val="bg1"/>
                </a:solidFill>
                <a:latin typeface="DM Sans" pitchFamily="2" charset="0"/>
                <a:cs typeface="Times New Roman" panose="02020603050405020304" pitchFamily="18" charset="0"/>
              </a:rPr>
              <a:t>C5.0 is a decision based algorithm which is used for identifying patterns that can be ultimately used for prediction</a:t>
            </a:r>
            <a:r>
              <a:rPr lang="en-IN" sz="2250" dirty="0">
                <a:latin typeface="DM Sans" pitchFamily="2" charset="0"/>
                <a:cs typeface="Times New Roman" panose="02020603050405020304" pitchFamily="18" charset="0"/>
              </a:rPr>
              <a:t>.</a:t>
            </a:r>
          </a:p>
        </p:txBody>
      </p:sp>
      <p:sp>
        <p:nvSpPr>
          <p:cNvPr id="30" name="TextBox 30"/>
          <p:cNvSpPr txBox="1"/>
          <p:nvPr/>
        </p:nvSpPr>
        <p:spPr>
          <a:xfrm>
            <a:off x="7276086" y="6665298"/>
            <a:ext cx="3542623" cy="2185919"/>
          </a:xfrm>
          <a:prstGeom prst="rect">
            <a:avLst/>
          </a:prstGeom>
        </p:spPr>
        <p:txBody>
          <a:bodyPr lIns="0" tIns="0" rIns="0" bIns="0" rtlCol="0" anchor="t">
            <a:spAutoFit/>
          </a:bodyPr>
          <a:lstStyle/>
          <a:p>
            <a:pPr lvl="0" algn="ctr">
              <a:lnSpc>
                <a:spcPct val="90000"/>
              </a:lnSpc>
            </a:pPr>
            <a:r>
              <a:rPr lang="en-GB" sz="2250" dirty="0">
                <a:solidFill>
                  <a:schemeClr val="bg1"/>
                </a:solidFill>
                <a:latin typeface="DM Sans" pitchFamily="2" charset="0"/>
                <a:cs typeface="Times New Roman" panose="02020603050405020304" pitchFamily="18" charset="0"/>
              </a:rPr>
              <a:t>Random Tree is a machine learning algorithm which help in classifications where it represents decisions and potential outcomes using a tree-like structure. </a:t>
            </a:r>
          </a:p>
        </p:txBody>
      </p:sp>
      <p:sp>
        <p:nvSpPr>
          <p:cNvPr id="31" name="TextBox 31"/>
          <p:cNvSpPr txBox="1"/>
          <p:nvPr/>
        </p:nvSpPr>
        <p:spPr>
          <a:xfrm>
            <a:off x="12715435" y="6498304"/>
            <a:ext cx="3542623" cy="3063916"/>
          </a:xfrm>
          <a:prstGeom prst="rect">
            <a:avLst/>
          </a:prstGeom>
        </p:spPr>
        <p:txBody>
          <a:bodyPr lIns="0" tIns="0" rIns="0" bIns="0" rtlCol="0" anchor="t">
            <a:spAutoFit/>
          </a:bodyPr>
          <a:lstStyle/>
          <a:p>
            <a:pPr algn="ctr">
              <a:lnSpc>
                <a:spcPts val="2377"/>
              </a:lnSpc>
            </a:pPr>
            <a:r>
              <a:rPr lang="en-US" sz="2250" dirty="0">
                <a:solidFill>
                  <a:schemeClr val="bg1"/>
                </a:solidFill>
                <a:latin typeface="DM Sans" pitchFamily="2" charset="0"/>
                <a:cs typeface="Times New Roman" panose="02020603050405020304" pitchFamily="18" charset="0"/>
              </a:rPr>
              <a:t> </a:t>
            </a:r>
            <a:r>
              <a:rPr lang="en-IN" sz="2250" dirty="0">
                <a:solidFill>
                  <a:schemeClr val="bg1"/>
                </a:solidFill>
                <a:latin typeface="DM Sans" pitchFamily="2" charset="0"/>
                <a:cs typeface="Times New Roman" panose="02020603050405020304" pitchFamily="18" charset="0"/>
              </a:rPr>
              <a:t>CHAID (Chi-square Automatic Interaction Detector) is an algorithm used for identifying relationships between a categorical response variable and other categorical predictor variables</a:t>
            </a:r>
            <a:r>
              <a:rPr lang="en-IN" sz="1800" dirty="0">
                <a:latin typeface="Times New Roman" pitchFamily="18"/>
                <a:cs typeface="Times New Roman" pitchFamily="18"/>
              </a:rPr>
              <a:t>.</a:t>
            </a:r>
          </a:p>
          <a:p>
            <a:pPr algn="ctr">
              <a:lnSpc>
                <a:spcPts val="2377"/>
              </a:lnSpc>
            </a:pPr>
            <a:endParaRPr lang="en-US" sz="1722" spc="168" dirty="0">
              <a:solidFill>
                <a:srgbClr val="FFFBFB"/>
              </a:solidFill>
              <a:latin typeface="DM Sans"/>
            </a:endParaRPr>
          </a:p>
        </p:txBody>
      </p:sp>
      <p:sp>
        <p:nvSpPr>
          <p:cNvPr id="32" name="TextBox 32"/>
          <p:cNvSpPr txBox="1"/>
          <p:nvPr/>
        </p:nvSpPr>
        <p:spPr>
          <a:xfrm>
            <a:off x="1777352" y="9257649"/>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C5</a:t>
            </a:r>
          </a:p>
        </p:txBody>
      </p:sp>
      <p:sp>
        <p:nvSpPr>
          <p:cNvPr id="33" name="TextBox 33"/>
          <p:cNvSpPr txBox="1"/>
          <p:nvPr/>
        </p:nvSpPr>
        <p:spPr>
          <a:xfrm>
            <a:off x="7393209" y="9123855"/>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RANDOM TREE</a:t>
            </a:r>
          </a:p>
        </p:txBody>
      </p:sp>
      <p:sp>
        <p:nvSpPr>
          <p:cNvPr id="34" name="TextBox 34"/>
          <p:cNvSpPr txBox="1"/>
          <p:nvPr/>
        </p:nvSpPr>
        <p:spPr>
          <a:xfrm>
            <a:off x="13054396" y="95639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CHAID</a:t>
            </a:r>
          </a:p>
        </p:txBody>
      </p:sp>
      <p:sp>
        <p:nvSpPr>
          <p:cNvPr id="36" name="TextBox 35">
            <a:extLst>
              <a:ext uri="{FF2B5EF4-FFF2-40B4-BE49-F238E27FC236}">
                <a16:creationId xmlns:a16="http://schemas.microsoft.com/office/drawing/2014/main" id="{7055667F-900A-FC21-D18F-6DBCD045EF07}"/>
              </a:ext>
            </a:extLst>
          </p:cNvPr>
          <p:cNvSpPr txBox="1"/>
          <p:nvPr/>
        </p:nvSpPr>
        <p:spPr>
          <a:xfrm>
            <a:off x="2343796" y="2635907"/>
            <a:ext cx="12634507" cy="1655005"/>
          </a:xfrm>
          <a:prstGeom prst="rect">
            <a:avLst/>
          </a:prstGeom>
          <a:noFill/>
        </p:spPr>
        <p:txBody>
          <a:bodyPr wrap="square">
            <a:spAutoFit/>
          </a:bodyPr>
          <a:lstStyle/>
          <a:p>
            <a:pPr lvl="0" algn="just">
              <a:lnSpc>
                <a:spcPct val="90000"/>
              </a:lnSpc>
            </a:pPr>
            <a:r>
              <a:rPr lang="en-GB" sz="2250" dirty="0">
                <a:latin typeface="DM Sans" pitchFamily="2" charset="0"/>
                <a:cs typeface="Times New Roman" panose="02020603050405020304" pitchFamily="18" charset="0"/>
              </a:rPr>
              <a:t>To analyse the data and build the customer profile of the buyers of the Caravan Insurance, 5 data mining algorithms were used under each data balancing proportions which were discussed  in the previous slide. </a:t>
            </a:r>
          </a:p>
          <a:p>
            <a:pPr lvl="0" algn="just">
              <a:lnSpc>
                <a:spcPct val="90000"/>
              </a:lnSpc>
            </a:pPr>
            <a:endParaRPr lang="en-GB" sz="2250" dirty="0">
              <a:latin typeface="DM Sans" pitchFamily="2" charset="0"/>
              <a:cs typeface="Times New Roman" panose="02020603050405020304" pitchFamily="18" charset="0"/>
            </a:endParaRPr>
          </a:p>
          <a:p>
            <a:pPr lvl="0" algn="just">
              <a:lnSpc>
                <a:spcPct val="90000"/>
              </a:lnSpc>
            </a:pPr>
            <a:r>
              <a:rPr lang="en-GB" sz="2250" dirty="0">
                <a:latin typeface="DM Sans" pitchFamily="2" charset="0"/>
                <a:cs typeface="Times New Roman" panose="02020603050405020304" pitchFamily="18" charset="0"/>
              </a:rPr>
              <a:t>The models used are; C5, Random Tree, CHAID, Logistic Regression and C&amp;RT.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40D0163-1F94-2C79-A5F3-B855FAFE22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57863">
            <a:off x="-1492609" y="6576876"/>
            <a:ext cx="21273218" cy="9128145"/>
          </a:xfrm>
          <a:prstGeom prst="rect">
            <a:avLst/>
          </a:prstGeom>
        </p:spPr>
      </p:pic>
      <p:pic>
        <p:nvPicPr>
          <p:cNvPr id="3" name="Picture 2">
            <a:extLst>
              <a:ext uri="{FF2B5EF4-FFF2-40B4-BE49-F238E27FC236}">
                <a16:creationId xmlns:a16="http://schemas.microsoft.com/office/drawing/2014/main" id="{038F88B4-10C8-5790-E259-21360C166307}"/>
              </a:ext>
            </a:extLst>
          </p:cNvPr>
          <p:cNvPicPr>
            <a:picLocks noChangeAspect="1"/>
          </p:cNvPicPr>
          <p:nvPr/>
        </p:nvPicPr>
        <p:blipFill>
          <a:blip r:embed="rId4"/>
          <a:stretch>
            <a:fillRect/>
          </a:stretch>
        </p:blipFill>
        <p:spPr>
          <a:xfrm>
            <a:off x="11201400" y="3390900"/>
            <a:ext cx="4267200" cy="5029200"/>
          </a:xfrm>
          <a:prstGeom prst="rect">
            <a:avLst/>
          </a:prstGeom>
        </p:spPr>
      </p:pic>
      <p:pic>
        <p:nvPicPr>
          <p:cNvPr id="4" name="Picture 3">
            <a:extLst>
              <a:ext uri="{FF2B5EF4-FFF2-40B4-BE49-F238E27FC236}">
                <a16:creationId xmlns:a16="http://schemas.microsoft.com/office/drawing/2014/main" id="{F337455D-F015-C49B-61DA-6F2D65CD7941}"/>
              </a:ext>
            </a:extLst>
          </p:cNvPr>
          <p:cNvPicPr>
            <a:picLocks noChangeAspect="1"/>
          </p:cNvPicPr>
          <p:nvPr/>
        </p:nvPicPr>
        <p:blipFill>
          <a:blip r:embed="rId4"/>
          <a:stretch>
            <a:fillRect/>
          </a:stretch>
        </p:blipFill>
        <p:spPr>
          <a:xfrm>
            <a:off x="2514600" y="3434627"/>
            <a:ext cx="4419600" cy="5029200"/>
          </a:xfrm>
          <a:prstGeom prst="rect">
            <a:avLst/>
          </a:prstGeom>
        </p:spPr>
      </p:pic>
      <p:pic>
        <p:nvPicPr>
          <p:cNvPr id="5" name="Picture 4">
            <a:extLst>
              <a:ext uri="{FF2B5EF4-FFF2-40B4-BE49-F238E27FC236}">
                <a16:creationId xmlns:a16="http://schemas.microsoft.com/office/drawing/2014/main" id="{AD844486-FC80-ECEA-1AC3-067EBA3D1DA8}"/>
              </a:ext>
            </a:extLst>
          </p:cNvPr>
          <p:cNvPicPr>
            <a:picLocks noChangeAspect="1"/>
          </p:cNvPicPr>
          <p:nvPr/>
        </p:nvPicPr>
        <p:blipFill>
          <a:blip r:embed="rId5"/>
          <a:stretch>
            <a:fillRect/>
          </a:stretch>
        </p:blipFill>
        <p:spPr>
          <a:xfrm>
            <a:off x="3703231" y="2283243"/>
            <a:ext cx="2042337" cy="2054530"/>
          </a:xfrm>
          <a:prstGeom prst="rect">
            <a:avLst/>
          </a:prstGeom>
        </p:spPr>
      </p:pic>
      <p:grpSp>
        <p:nvGrpSpPr>
          <p:cNvPr id="6" name="Group 16">
            <a:extLst>
              <a:ext uri="{FF2B5EF4-FFF2-40B4-BE49-F238E27FC236}">
                <a16:creationId xmlns:a16="http://schemas.microsoft.com/office/drawing/2014/main" id="{919594AE-FC95-CBBF-3BB0-8DBC3CAEAF01}"/>
              </a:ext>
            </a:extLst>
          </p:cNvPr>
          <p:cNvGrpSpPr/>
          <p:nvPr/>
        </p:nvGrpSpPr>
        <p:grpSpPr>
          <a:xfrm>
            <a:off x="12257685" y="2283243"/>
            <a:ext cx="2049168" cy="2049168"/>
            <a:chOff x="0" y="0"/>
            <a:chExt cx="812800" cy="812800"/>
          </a:xfrm>
        </p:grpSpPr>
        <p:sp>
          <p:nvSpPr>
            <p:cNvPr id="7" name="Freeform 17">
              <a:extLst>
                <a:ext uri="{FF2B5EF4-FFF2-40B4-BE49-F238E27FC236}">
                  <a16:creationId xmlns:a16="http://schemas.microsoft.com/office/drawing/2014/main" id="{5AD23B54-7C16-D77F-A1F2-ABCA121C8A6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8" name="TextBox 18">
              <a:extLst>
                <a:ext uri="{FF2B5EF4-FFF2-40B4-BE49-F238E27FC236}">
                  <a16:creationId xmlns:a16="http://schemas.microsoft.com/office/drawing/2014/main" id="{55283AD6-7A1F-8C8D-A906-AE46C7616A58}"/>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9" name="Picture 25">
            <a:extLst>
              <a:ext uri="{FF2B5EF4-FFF2-40B4-BE49-F238E27FC236}">
                <a16:creationId xmlns:a16="http://schemas.microsoft.com/office/drawing/2014/main" id="{6C893D66-79D5-B5C2-2894-4FF22BD61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18548" y="2686623"/>
            <a:ext cx="1211702" cy="1322294"/>
          </a:xfrm>
          <a:prstGeom prst="rect">
            <a:avLst/>
          </a:prstGeom>
        </p:spPr>
      </p:pic>
      <p:pic>
        <p:nvPicPr>
          <p:cNvPr id="10" name="Picture 27">
            <a:extLst>
              <a:ext uri="{FF2B5EF4-FFF2-40B4-BE49-F238E27FC236}">
                <a16:creationId xmlns:a16="http://schemas.microsoft.com/office/drawing/2014/main" id="{58321FB8-FBD8-0A7C-70D6-367DBB554A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05732" y="2559249"/>
            <a:ext cx="1353071" cy="1353071"/>
          </a:xfrm>
          <a:prstGeom prst="rect">
            <a:avLst/>
          </a:prstGeom>
        </p:spPr>
      </p:pic>
      <p:sp>
        <p:nvSpPr>
          <p:cNvPr id="12" name="TextBox 11">
            <a:extLst>
              <a:ext uri="{FF2B5EF4-FFF2-40B4-BE49-F238E27FC236}">
                <a16:creationId xmlns:a16="http://schemas.microsoft.com/office/drawing/2014/main" id="{25948A5F-5A5C-E1CC-D025-32AC5E2C7FBB}"/>
              </a:ext>
            </a:extLst>
          </p:cNvPr>
          <p:cNvSpPr txBox="1"/>
          <p:nvPr/>
        </p:nvSpPr>
        <p:spPr>
          <a:xfrm>
            <a:off x="2941711" y="4262497"/>
            <a:ext cx="3565376" cy="2589876"/>
          </a:xfrm>
          <a:prstGeom prst="rect">
            <a:avLst/>
          </a:prstGeom>
          <a:noFill/>
        </p:spPr>
        <p:txBody>
          <a:bodyPr wrap="square">
            <a:spAutoFit/>
          </a:bodyPr>
          <a:lstStyle/>
          <a:p>
            <a:pPr algn="ctr">
              <a:lnSpc>
                <a:spcPct val="90000"/>
              </a:lnSpc>
            </a:pPr>
            <a:r>
              <a:rPr lang="en-IN" sz="2250" dirty="0">
                <a:solidFill>
                  <a:schemeClr val="bg1"/>
                </a:solidFill>
                <a:latin typeface="DM Sans" pitchFamily="2" charset="0"/>
                <a:cs typeface="Times New Roman" panose="02020603050405020304" pitchFamily="18" charset="0"/>
              </a:rPr>
              <a:t>Logistic Regression is a machine learning algorithm which is used for the classification issues. It is a predictive analysis algorithm and probability based concept.</a:t>
            </a:r>
          </a:p>
        </p:txBody>
      </p:sp>
      <p:sp>
        <p:nvSpPr>
          <p:cNvPr id="14" name="TextBox 13">
            <a:extLst>
              <a:ext uri="{FF2B5EF4-FFF2-40B4-BE49-F238E27FC236}">
                <a16:creationId xmlns:a16="http://schemas.microsoft.com/office/drawing/2014/main" id="{72C4D39C-837F-F945-B758-E9BBDEE9E732}"/>
              </a:ext>
            </a:extLst>
          </p:cNvPr>
          <p:cNvSpPr txBox="1"/>
          <p:nvPr/>
        </p:nvSpPr>
        <p:spPr>
          <a:xfrm>
            <a:off x="11430000" y="4188328"/>
            <a:ext cx="3809999" cy="3208571"/>
          </a:xfrm>
          <a:prstGeom prst="rect">
            <a:avLst/>
          </a:prstGeom>
          <a:noFill/>
        </p:spPr>
        <p:txBody>
          <a:bodyPr wrap="square">
            <a:spAutoFit/>
          </a:bodyPr>
          <a:lstStyle/>
          <a:p>
            <a:pPr algn="ctr"/>
            <a:r>
              <a:rPr lang="en-GB" sz="2250" dirty="0">
                <a:solidFill>
                  <a:schemeClr val="bg1"/>
                </a:solidFill>
                <a:latin typeface="DM Sans" pitchFamily="2" charset="0"/>
                <a:cs typeface="Times New Roman" panose="02020603050405020304" pitchFamily="18" charset="0"/>
              </a:rPr>
              <a:t>The C&amp;R Tree algorithm is a data mining and predictive modelling technique which is able to handle both categorical and continuous predictor variables, and can be used for both classification and regression tasks.</a:t>
            </a:r>
          </a:p>
        </p:txBody>
      </p:sp>
      <p:sp>
        <p:nvSpPr>
          <p:cNvPr id="15" name="TextBox 32">
            <a:extLst>
              <a:ext uri="{FF2B5EF4-FFF2-40B4-BE49-F238E27FC236}">
                <a16:creationId xmlns:a16="http://schemas.microsoft.com/office/drawing/2014/main" id="{1CD9AF9E-B9ED-0B41-B469-6D4EDFA95E73}"/>
              </a:ext>
            </a:extLst>
          </p:cNvPr>
          <p:cNvSpPr txBox="1"/>
          <p:nvPr/>
        </p:nvSpPr>
        <p:spPr>
          <a:xfrm>
            <a:off x="3236952" y="7217419"/>
            <a:ext cx="2974893" cy="1572675"/>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LOGISTIC REGRESSION</a:t>
            </a:r>
          </a:p>
          <a:p>
            <a:pPr marL="0" lvl="0" indent="0" algn="ctr">
              <a:lnSpc>
                <a:spcPts val="4208"/>
              </a:lnSpc>
              <a:spcBef>
                <a:spcPct val="0"/>
              </a:spcBef>
            </a:pPr>
            <a:endParaRPr lang="en-US" sz="3049" spc="298" dirty="0">
              <a:solidFill>
                <a:srgbClr val="FDFBFB"/>
              </a:solidFill>
              <a:latin typeface="Oswald"/>
            </a:endParaRPr>
          </a:p>
        </p:txBody>
      </p:sp>
      <p:sp>
        <p:nvSpPr>
          <p:cNvPr id="16" name="TextBox 32">
            <a:extLst>
              <a:ext uri="{FF2B5EF4-FFF2-40B4-BE49-F238E27FC236}">
                <a16:creationId xmlns:a16="http://schemas.microsoft.com/office/drawing/2014/main" id="{D9DEE05B-79F9-0B97-6FD6-AF196E4CDC5F}"/>
              </a:ext>
            </a:extLst>
          </p:cNvPr>
          <p:cNvSpPr txBox="1"/>
          <p:nvPr/>
        </p:nvSpPr>
        <p:spPr>
          <a:xfrm>
            <a:off x="11794820" y="752694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C&amp;RT</a:t>
            </a:r>
          </a:p>
        </p:txBody>
      </p:sp>
    </p:spTree>
    <p:extLst>
      <p:ext uri="{BB962C8B-B14F-4D97-AF65-F5344CB8AC3E}">
        <p14:creationId xmlns:p14="http://schemas.microsoft.com/office/powerpoint/2010/main" val="412628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9367" y="-10264537"/>
            <a:ext cx="15841853" cy="16255633"/>
          </a:xfrm>
          <a:prstGeom prst="rect">
            <a:avLst/>
          </a:prstGeom>
        </p:spPr>
      </p:pic>
      <p:sp>
        <p:nvSpPr>
          <p:cNvPr id="3" name="TextBox 3"/>
          <p:cNvSpPr txBox="1"/>
          <p:nvPr/>
        </p:nvSpPr>
        <p:spPr>
          <a:xfrm>
            <a:off x="2720102" y="3030981"/>
            <a:ext cx="12057353" cy="1702517"/>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PREDICTIONS </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
        <p:nvSpPr>
          <p:cNvPr id="5" name="TextBox 5"/>
          <p:cNvSpPr txBox="1"/>
          <p:nvPr/>
        </p:nvSpPr>
        <p:spPr>
          <a:xfrm>
            <a:off x="2720102" y="4905847"/>
            <a:ext cx="14109921" cy="1516825"/>
          </a:xfrm>
          <a:prstGeom prst="rect">
            <a:avLst/>
          </a:prstGeom>
        </p:spPr>
        <p:txBody>
          <a:bodyPr lIns="0" tIns="0" rIns="0" bIns="0" rtlCol="0" anchor="t">
            <a:spAutoFit/>
          </a:bodyPr>
          <a:lstStyle/>
          <a:p>
            <a:pPr>
              <a:lnSpc>
                <a:spcPts val="3999"/>
              </a:lnSpc>
            </a:pPr>
            <a:r>
              <a:rPr lang="en-US" sz="2898" spc="284" dirty="0">
                <a:solidFill>
                  <a:srgbClr val="F5FFF5"/>
                </a:solidFill>
                <a:latin typeface="DM Sans"/>
              </a:rPr>
              <a:t>This will show the most accurate models under the 3 proportions used; 65%-35%, 70%-30%, 75%-25% to attain the best results </a:t>
            </a:r>
          </a:p>
          <a:p>
            <a:pPr algn="l">
              <a:lnSpc>
                <a:spcPts val="3999"/>
              </a:lnSpc>
            </a:pPr>
            <a:endParaRPr lang="en-US" sz="2898" spc="284" dirty="0">
              <a:solidFill>
                <a:srgbClr val="F5FFF5"/>
              </a:solidFill>
              <a:latin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D4AC48-9291-D89E-EFD2-A1C88CB04115}"/>
              </a:ext>
            </a:extLst>
          </p:cNvPr>
          <p:cNvPicPr>
            <a:picLocks noChangeAspect="1"/>
          </p:cNvPicPr>
          <p:nvPr/>
        </p:nvPicPr>
        <p:blipFill>
          <a:blip r:embed="rId2"/>
          <a:stretch>
            <a:fillRect/>
          </a:stretch>
        </p:blipFill>
        <p:spPr>
          <a:xfrm>
            <a:off x="152400" y="590550"/>
            <a:ext cx="8382000" cy="3429000"/>
          </a:xfrm>
          <a:prstGeom prst="rect">
            <a:avLst/>
          </a:prstGeom>
        </p:spPr>
      </p:pic>
      <p:pic>
        <p:nvPicPr>
          <p:cNvPr id="8" name="Picture 7">
            <a:extLst>
              <a:ext uri="{FF2B5EF4-FFF2-40B4-BE49-F238E27FC236}">
                <a16:creationId xmlns:a16="http://schemas.microsoft.com/office/drawing/2014/main" id="{C9D55E3E-D520-94EF-3173-A974901138CD}"/>
              </a:ext>
            </a:extLst>
          </p:cNvPr>
          <p:cNvPicPr>
            <a:picLocks noChangeAspect="1"/>
          </p:cNvPicPr>
          <p:nvPr/>
        </p:nvPicPr>
        <p:blipFill>
          <a:blip r:embed="rId3"/>
          <a:stretch>
            <a:fillRect/>
          </a:stretch>
        </p:blipFill>
        <p:spPr>
          <a:xfrm>
            <a:off x="182880" y="4019550"/>
            <a:ext cx="8382000" cy="3200400"/>
          </a:xfrm>
          <a:prstGeom prst="rect">
            <a:avLst/>
          </a:prstGeom>
        </p:spPr>
      </p:pic>
      <p:pic>
        <p:nvPicPr>
          <p:cNvPr id="9" name="Picture 8">
            <a:extLst>
              <a:ext uri="{FF2B5EF4-FFF2-40B4-BE49-F238E27FC236}">
                <a16:creationId xmlns:a16="http://schemas.microsoft.com/office/drawing/2014/main" id="{3A6E6A9F-9A3E-FE04-F6E2-71B19E7589D9}"/>
              </a:ext>
            </a:extLst>
          </p:cNvPr>
          <p:cNvPicPr>
            <a:picLocks noChangeAspect="1"/>
          </p:cNvPicPr>
          <p:nvPr/>
        </p:nvPicPr>
        <p:blipFill>
          <a:blip r:embed="rId4"/>
          <a:stretch>
            <a:fillRect/>
          </a:stretch>
        </p:blipFill>
        <p:spPr>
          <a:xfrm>
            <a:off x="152400" y="7219950"/>
            <a:ext cx="8382000" cy="3067050"/>
          </a:xfrm>
          <a:prstGeom prst="rect">
            <a:avLst/>
          </a:prstGeom>
        </p:spPr>
      </p:pic>
      <p:sp>
        <p:nvSpPr>
          <p:cNvPr id="14" name="TextBox 13">
            <a:extLst>
              <a:ext uri="{FF2B5EF4-FFF2-40B4-BE49-F238E27FC236}">
                <a16:creationId xmlns:a16="http://schemas.microsoft.com/office/drawing/2014/main" id="{5041100D-DB05-AF46-C407-BA500A0FEAD1}"/>
              </a:ext>
            </a:extLst>
          </p:cNvPr>
          <p:cNvSpPr txBox="1"/>
          <p:nvPr/>
        </p:nvSpPr>
        <p:spPr>
          <a:xfrm>
            <a:off x="6629400" y="190440"/>
            <a:ext cx="4648200" cy="400110"/>
          </a:xfrm>
          <a:prstGeom prst="rect">
            <a:avLst/>
          </a:prstGeom>
          <a:noFill/>
        </p:spPr>
        <p:txBody>
          <a:bodyPr wrap="square" rtlCol="0">
            <a:spAutoFit/>
          </a:bodyPr>
          <a:lstStyle/>
          <a:p>
            <a:pPr algn="ctr"/>
            <a:r>
              <a:rPr lang="en-GB" sz="2000" b="1" dirty="0">
                <a:latin typeface="DM Sans" pitchFamily="2" charset="0"/>
              </a:rPr>
              <a:t>The Analysis of the Models Output</a:t>
            </a:r>
          </a:p>
        </p:txBody>
      </p:sp>
      <p:pic>
        <p:nvPicPr>
          <p:cNvPr id="2" name="Picture 1">
            <a:extLst>
              <a:ext uri="{FF2B5EF4-FFF2-40B4-BE49-F238E27FC236}">
                <a16:creationId xmlns:a16="http://schemas.microsoft.com/office/drawing/2014/main" id="{C52C434A-7DDD-8574-E30E-DF3F733B2F88}"/>
              </a:ext>
            </a:extLst>
          </p:cNvPr>
          <p:cNvPicPr>
            <a:picLocks noChangeAspect="1"/>
          </p:cNvPicPr>
          <p:nvPr/>
        </p:nvPicPr>
        <p:blipFill>
          <a:blip r:embed="rId5"/>
          <a:stretch>
            <a:fillRect/>
          </a:stretch>
        </p:blipFill>
        <p:spPr>
          <a:xfrm>
            <a:off x="8503920" y="590550"/>
            <a:ext cx="9601200" cy="3429000"/>
          </a:xfrm>
          <a:prstGeom prst="rect">
            <a:avLst/>
          </a:prstGeom>
        </p:spPr>
      </p:pic>
      <p:pic>
        <p:nvPicPr>
          <p:cNvPr id="3" name="Picture 2">
            <a:extLst>
              <a:ext uri="{FF2B5EF4-FFF2-40B4-BE49-F238E27FC236}">
                <a16:creationId xmlns:a16="http://schemas.microsoft.com/office/drawing/2014/main" id="{A6FE032B-26AF-B333-FFE7-AD90DC2020E4}"/>
              </a:ext>
            </a:extLst>
          </p:cNvPr>
          <p:cNvPicPr>
            <a:picLocks noChangeAspect="1"/>
          </p:cNvPicPr>
          <p:nvPr/>
        </p:nvPicPr>
        <p:blipFill>
          <a:blip r:embed="rId6"/>
          <a:stretch>
            <a:fillRect/>
          </a:stretch>
        </p:blipFill>
        <p:spPr>
          <a:xfrm>
            <a:off x="8519160" y="4019550"/>
            <a:ext cx="9601200" cy="3200400"/>
          </a:xfrm>
          <a:prstGeom prst="rect">
            <a:avLst/>
          </a:prstGeom>
        </p:spPr>
      </p:pic>
      <p:pic>
        <p:nvPicPr>
          <p:cNvPr id="4" name="Picture 3">
            <a:extLst>
              <a:ext uri="{FF2B5EF4-FFF2-40B4-BE49-F238E27FC236}">
                <a16:creationId xmlns:a16="http://schemas.microsoft.com/office/drawing/2014/main" id="{6A66FB1D-C45B-13CF-71CE-80A3D5686E75}"/>
              </a:ext>
            </a:extLst>
          </p:cNvPr>
          <p:cNvPicPr>
            <a:picLocks noChangeAspect="1"/>
          </p:cNvPicPr>
          <p:nvPr/>
        </p:nvPicPr>
        <p:blipFill>
          <a:blip r:embed="rId7"/>
          <a:stretch>
            <a:fillRect/>
          </a:stretch>
        </p:blipFill>
        <p:spPr>
          <a:xfrm>
            <a:off x="8488680" y="7219950"/>
            <a:ext cx="9616440" cy="3067050"/>
          </a:xfrm>
          <a:prstGeom prst="rect">
            <a:avLst/>
          </a:prstGeom>
        </p:spPr>
      </p:pic>
    </p:spTree>
    <p:extLst>
      <p:ext uri="{BB962C8B-B14F-4D97-AF65-F5344CB8AC3E}">
        <p14:creationId xmlns:p14="http://schemas.microsoft.com/office/powerpoint/2010/main" val="120467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5"/>
          <a:srcRect t="46379"/>
          <a:stretch>
            <a:fillRect/>
          </a:stretch>
        </p:blipFill>
        <p:spPr>
          <a:xfrm>
            <a:off x="8203215" y="7962246"/>
            <a:ext cx="4876482" cy="51642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sp>
        <p:nvSpPr>
          <p:cNvPr id="6" name="TextBox 6"/>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pic>
        <p:nvPicPr>
          <p:cNvPr id="7" name="Picture 4">
            <a:extLst>
              <a:ext uri="{FF2B5EF4-FFF2-40B4-BE49-F238E27FC236}">
                <a16:creationId xmlns:a16="http://schemas.microsoft.com/office/drawing/2014/main" id="{02117A78-05ED-9E4A-E55D-51C18206836A}"/>
              </a:ext>
            </a:extLst>
          </p:cNvPr>
          <p:cNvPicPr>
            <a:picLocks noChangeAspect="1"/>
          </p:cNvPicPr>
          <p:nvPr/>
        </p:nvPicPr>
        <p:blipFill>
          <a:blip r:embed="rId6"/>
          <a:stretch>
            <a:fillRect/>
          </a:stretch>
        </p:blipFill>
        <p:spPr>
          <a:xfrm>
            <a:off x="243431" y="1402949"/>
            <a:ext cx="8900569" cy="8027312"/>
          </a:xfrm>
          <a:prstGeom prst="rect">
            <a:avLst/>
          </a:prstGeom>
          <a:noFill/>
          <a:ln cap="flat">
            <a:noFill/>
          </a:ln>
        </p:spPr>
      </p:pic>
      <p:pic>
        <p:nvPicPr>
          <p:cNvPr id="8" name="Picture 6">
            <a:extLst>
              <a:ext uri="{FF2B5EF4-FFF2-40B4-BE49-F238E27FC236}">
                <a16:creationId xmlns:a16="http://schemas.microsoft.com/office/drawing/2014/main" id="{4F896F76-CF14-40FD-7BEC-C863BEAA4D78}"/>
              </a:ext>
            </a:extLst>
          </p:cNvPr>
          <p:cNvPicPr>
            <a:picLocks noChangeAspect="1"/>
          </p:cNvPicPr>
          <p:nvPr/>
        </p:nvPicPr>
        <p:blipFill>
          <a:blip r:embed="rId7"/>
          <a:stretch>
            <a:fillRect/>
          </a:stretch>
        </p:blipFill>
        <p:spPr>
          <a:xfrm>
            <a:off x="9387431" y="1750226"/>
            <a:ext cx="8519569" cy="3545674"/>
          </a:xfrm>
          <a:prstGeom prst="rect">
            <a:avLst/>
          </a:prstGeom>
          <a:noFill/>
          <a:ln cap="flat">
            <a:noFill/>
          </a:ln>
        </p:spPr>
      </p:pic>
      <p:sp>
        <p:nvSpPr>
          <p:cNvPr id="9" name="TextBox 9">
            <a:extLst>
              <a:ext uri="{FF2B5EF4-FFF2-40B4-BE49-F238E27FC236}">
                <a16:creationId xmlns:a16="http://schemas.microsoft.com/office/drawing/2014/main" id="{07A66149-AD09-D900-52FA-94CD429AEB2D}"/>
              </a:ext>
            </a:extLst>
          </p:cNvPr>
          <p:cNvSpPr txBox="1"/>
          <p:nvPr/>
        </p:nvSpPr>
        <p:spPr>
          <a:xfrm>
            <a:off x="9601200" y="1380891"/>
            <a:ext cx="2286000"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-C&amp;RT-</a:t>
            </a:r>
          </a:p>
        </p:txBody>
      </p:sp>
      <p:pic>
        <p:nvPicPr>
          <p:cNvPr id="10" name="Picture 8">
            <a:extLst>
              <a:ext uri="{FF2B5EF4-FFF2-40B4-BE49-F238E27FC236}">
                <a16:creationId xmlns:a16="http://schemas.microsoft.com/office/drawing/2014/main" id="{4BAEFB16-C121-0ED3-8659-CEFBBFA50B7A}"/>
              </a:ext>
            </a:extLst>
          </p:cNvPr>
          <p:cNvPicPr>
            <a:picLocks noChangeAspect="1"/>
          </p:cNvPicPr>
          <p:nvPr/>
        </p:nvPicPr>
        <p:blipFill>
          <a:blip r:embed="rId8"/>
          <a:stretch>
            <a:fillRect/>
          </a:stretch>
        </p:blipFill>
        <p:spPr>
          <a:xfrm>
            <a:off x="9387431" y="5981701"/>
            <a:ext cx="8367169" cy="3114174"/>
          </a:xfrm>
          <a:prstGeom prst="rect">
            <a:avLst/>
          </a:prstGeom>
          <a:noFill/>
          <a:ln cap="flat">
            <a:noFill/>
          </a:ln>
        </p:spPr>
      </p:pic>
      <p:sp>
        <p:nvSpPr>
          <p:cNvPr id="12" name="TextBox 10">
            <a:extLst>
              <a:ext uri="{FF2B5EF4-FFF2-40B4-BE49-F238E27FC236}">
                <a16:creationId xmlns:a16="http://schemas.microsoft.com/office/drawing/2014/main" id="{C4461652-5394-AE95-B6F9-A455F4BB1F83}"/>
              </a:ext>
            </a:extLst>
          </p:cNvPr>
          <p:cNvSpPr txBox="1"/>
          <p:nvPr/>
        </p:nvSpPr>
        <p:spPr>
          <a:xfrm>
            <a:off x="9734347" y="5665235"/>
            <a:ext cx="832204" cy="67710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DM Sans" pitchFamily="2" charset="0"/>
              </a:rPr>
              <a:t>-</a:t>
            </a:r>
            <a:r>
              <a:rPr lang="en-GB" sz="2000" b="1" i="0" u="none" strike="noStrike" kern="1200" cap="none" spc="0" baseline="0" dirty="0">
                <a:solidFill>
                  <a:srgbClr val="000000"/>
                </a:solidFill>
                <a:uFillTx/>
                <a:latin typeface="DM Sans" pitchFamily="2" charset="0"/>
              </a:rPr>
              <a:t>C5</a:t>
            </a:r>
            <a:r>
              <a:rPr lang="en-GB" sz="2000" b="0" i="0" u="none" strike="noStrike" kern="1200" cap="none" spc="0" baseline="0" dirty="0">
                <a:solidFill>
                  <a:srgbClr val="000000"/>
                </a:solidFill>
                <a:uFillTx/>
                <a:latin typeface="DM Sans" pitchFamily="2" charset="0"/>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Calibri"/>
            </a:endParaRPr>
          </a:p>
        </p:txBody>
      </p:sp>
      <p:sp>
        <p:nvSpPr>
          <p:cNvPr id="14" name="TextBox 13">
            <a:extLst>
              <a:ext uri="{FF2B5EF4-FFF2-40B4-BE49-F238E27FC236}">
                <a16:creationId xmlns:a16="http://schemas.microsoft.com/office/drawing/2014/main" id="{97F2516D-0B0C-31A1-4F5C-09034F2318F8}"/>
              </a:ext>
            </a:extLst>
          </p:cNvPr>
          <p:cNvSpPr txBox="1"/>
          <p:nvPr/>
        </p:nvSpPr>
        <p:spPr>
          <a:xfrm>
            <a:off x="762000" y="505780"/>
            <a:ext cx="14036842" cy="523220"/>
          </a:xfrm>
          <a:prstGeom prst="rect">
            <a:avLst/>
          </a:prstGeom>
          <a:noFill/>
        </p:spPr>
        <p:txBody>
          <a:bodyPr wrap="square">
            <a:spAutoFit/>
          </a:bodyPr>
          <a:lstStyle/>
          <a:p>
            <a:r>
              <a:rPr lang="en-GB" sz="2800" b="1" dirty="0">
                <a:latin typeface="DM Sans" pitchFamily="2" charset="0"/>
              </a:rPr>
              <a:t>65-35 Balancing with all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7" name="Picture 7"/>
          <p:cNvPicPr>
            <a:picLocks noChangeAspect="1"/>
          </p:cNvPicPr>
          <p:nvPr/>
        </p:nvPicPr>
        <p:blipFill>
          <a:blip r:embed="rId3"/>
          <a:srcRect t="46379"/>
          <a:stretch>
            <a:fillRect/>
          </a:stretch>
        </p:blipFill>
        <p:spPr>
          <a:xfrm>
            <a:off x="2142191" y="7210022"/>
            <a:ext cx="9752965" cy="1032847"/>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79578" y="7341318"/>
            <a:ext cx="7616557" cy="7815497"/>
          </a:xfrm>
          <a:prstGeom prst="rect">
            <a:avLst/>
          </a:prstGeom>
        </p:spPr>
      </p:pic>
      <p:sp>
        <p:nvSpPr>
          <p:cNvPr id="12" name="TextBox 12"/>
          <p:cNvSpPr txBox="1"/>
          <p:nvPr/>
        </p:nvSpPr>
        <p:spPr>
          <a:xfrm>
            <a:off x="2142191" y="964805"/>
            <a:ext cx="7416941" cy="1786530"/>
          </a:xfrm>
          <a:prstGeom prst="rect">
            <a:avLst/>
          </a:prstGeom>
        </p:spPr>
        <p:txBody>
          <a:bodyPr lIns="0" tIns="0" rIns="0" bIns="0" rtlCol="0" anchor="t">
            <a:spAutoFit/>
          </a:bodyPr>
          <a:lstStyle/>
          <a:p>
            <a:pPr>
              <a:lnSpc>
                <a:spcPts val="7151"/>
              </a:lnSpc>
            </a:pPr>
            <a:r>
              <a:rPr lang="en-US" sz="5182" spc="507">
                <a:solidFill>
                  <a:srgbClr val="231F20"/>
                </a:solidFill>
                <a:latin typeface="Oswald Bold"/>
              </a:rPr>
              <a:t>ABOUT CARAVAN INSURANCE</a:t>
            </a:r>
          </a:p>
        </p:txBody>
      </p:sp>
      <p:pic>
        <p:nvPicPr>
          <p:cNvPr id="15" name="Picture 14" descr="A picture containing tree, grass, outdoor, transport&#10;&#10;Description automatically generated">
            <a:extLst>
              <a:ext uri="{FF2B5EF4-FFF2-40B4-BE49-F238E27FC236}">
                <a16:creationId xmlns:a16="http://schemas.microsoft.com/office/drawing/2014/main" id="{056B61BE-7E9C-338D-5579-EB623F55944C}"/>
              </a:ext>
            </a:extLst>
          </p:cNvPr>
          <p:cNvPicPr>
            <a:picLocks noChangeAspect="1"/>
          </p:cNvPicPr>
          <p:nvPr/>
        </p:nvPicPr>
        <p:blipFill rotWithShape="1">
          <a:blip r:embed="rId6">
            <a:extLst>
              <a:ext uri="{28A0092B-C50C-407E-A947-70E740481C1C}">
                <a14:useLocalDpi xmlns:a14="http://schemas.microsoft.com/office/drawing/2010/main" val="0"/>
              </a:ext>
            </a:extLst>
          </a:blip>
          <a:srcRect l="38483"/>
          <a:stretch/>
        </p:blipFill>
        <p:spPr>
          <a:xfrm>
            <a:off x="8153400" y="964805"/>
            <a:ext cx="9406732" cy="8546171"/>
          </a:xfrm>
          <a:prstGeom prst="rect">
            <a:avLst/>
          </a:prstGeom>
        </p:spPr>
      </p:pic>
      <p:grpSp>
        <p:nvGrpSpPr>
          <p:cNvPr id="8" name="Group 8"/>
          <p:cNvGrpSpPr/>
          <p:nvPr/>
        </p:nvGrpSpPr>
        <p:grpSpPr>
          <a:xfrm>
            <a:off x="1552362" y="4155126"/>
            <a:ext cx="9610044" cy="2893374"/>
            <a:chOff x="0" y="0"/>
            <a:chExt cx="3682024" cy="985634"/>
          </a:xfrm>
        </p:grpSpPr>
        <p:sp>
          <p:nvSpPr>
            <p:cNvPr id="9" name="Freeform 9"/>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2201962" y="4910385"/>
            <a:ext cx="8455427" cy="1571777"/>
          </a:xfrm>
          <a:prstGeom prst="rect">
            <a:avLst/>
          </a:prstGeom>
        </p:spPr>
        <p:txBody>
          <a:bodyPr lIns="0" tIns="0" rIns="0" bIns="0" rtlCol="0" anchor="t">
            <a:spAutoFit/>
          </a:bodyPr>
          <a:lstStyle/>
          <a:p>
            <a:pPr algn="just">
              <a:lnSpc>
                <a:spcPts val="3050"/>
              </a:lnSpc>
            </a:pPr>
            <a:r>
              <a:rPr lang="en-GB" sz="2210" spc="216" dirty="0">
                <a:solidFill>
                  <a:srgbClr val="231F20"/>
                </a:solidFill>
                <a:latin typeface="DM Sans"/>
              </a:rPr>
              <a:t>A policy from an insurance provider called “Caravan insurance" gives customers the broadest insurance protection possible, safeguarding their finances if their caravan is stolen or damaged.</a:t>
            </a:r>
            <a:endParaRPr lang="en-US" sz="2210" spc="216" dirty="0">
              <a:solidFill>
                <a:srgbClr val="231F20"/>
              </a:solidFill>
              <a:latin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988BEAA-955F-FC3F-1011-36518F8586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1118883"/>
            <a:ext cx="12471670" cy="5351480"/>
          </a:xfrm>
          <a:prstGeom prst="rect">
            <a:avLst/>
          </a:prstGeom>
        </p:spPr>
      </p:pic>
      <p:pic>
        <p:nvPicPr>
          <p:cNvPr id="3" name="Picture 5">
            <a:extLst>
              <a:ext uri="{FF2B5EF4-FFF2-40B4-BE49-F238E27FC236}">
                <a16:creationId xmlns:a16="http://schemas.microsoft.com/office/drawing/2014/main" id="{D9FD7538-7020-05D9-81D4-E71098D14C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4" name="Content Placeholder 3">
            <a:extLst>
              <a:ext uri="{FF2B5EF4-FFF2-40B4-BE49-F238E27FC236}">
                <a16:creationId xmlns:a16="http://schemas.microsoft.com/office/drawing/2014/main" id="{9B1666CC-5C89-53D5-EF08-DDF7592ACD1B}"/>
              </a:ext>
            </a:extLst>
          </p:cNvPr>
          <p:cNvPicPr>
            <a:picLocks noChangeAspect="1"/>
          </p:cNvPicPr>
          <p:nvPr/>
        </p:nvPicPr>
        <p:blipFill>
          <a:blip r:embed="rId4"/>
          <a:stretch>
            <a:fillRect/>
          </a:stretch>
        </p:blipFill>
        <p:spPr>
          <a:xfrm>
            <a:off x="8550442" y="1484955"/>
            <a:ext cx="9090056" cy="8229600"/>
          </a:xfrm>
          <a:prstGeom prst="rect">
            <a:avLst/>
          </a:prstGeom>
        </p:spPr>
      </p:pic>
      <p:pic>
        <p:nvPicPr>
          <p:cNvPr id="5" name="Picture 11">
            <a:extLst>
              <a:ext uri="{FF2B5EF4-FFF2-40B4-BE49-F238E27FC236}">
                <a16:creationId xmlns:a16="http://schemas.microsoft.com/office/drawing/2014/main" id="{AF87B086-CC11-CC6E-E046-87E0016DB23C}"/>
              </a:ext>
            </a:extLst>
          </p:cNvPr>
          <p:cNvPicPr>
            <a:picLocks noChangeAspect="1"/>
          </p:cNvPicPr>
          <p:nvPr/>
        </p:nvPicPr>
        <p:blipFill>
          <a:blip r:embed="rId5"/>
          <a:stretch>
            <a:fillRect/>
          </a:stretch>
        </p:blipFill>
        <p:spPr>
          <a:xfrm>
            <a:off x="312821" y="1484955"/>
            <a:ext cx="8077200" cy="4443268"/>
          </a:xfrm>
          <a:prstGeom prst="rect">
            <a:avLst/>
          </a:prstGeom>
          <a:noFill/>
          <a:ln cap="flat">
            <a:noFill/>
          </a:ln>
        </p:spPr>
      </p:pic>
      <p:sp>
        <p:nvSpPr>
          <p:cNvPr id="8" name="TextBox 7">
            <a:extLst>
              <a:ext uri="{FF2B5EF4-FFF2-40B4-BE49-F238E27FC236}">
                <a16:creationId xmlns:a16="http://schemas.microsoft.com/office/drawing/2014/main" id="{81A77EA9-C1DD-0D3F-695C-AFE57EA43C3D}"/>
              </a:ext>
            </a:extLst>
          </p:cNvPr>
          <p:cNvSpPr txBox="1"/>
          <p:nvPr/>
        </p:nvSpPr>
        <p:spPr>
          <a:xfrm>
            <a:off x="1211179" y="572445"/>
            <a:ext cx="14036842" cy="523220"/>
          </a:xfrm>
          <a:prstGeom prst="rect">
            <a:avLst/>
          </a:prstGeom>
          <a:noFill/>
        </p:spPr>
        <p:txBody>
          <a:bodyPr wrap="square">
            <a:spAutoFit/>
          </a:bodyPr>
          <a:lstStyle/>
          <a:p>
            <a:r>
              <a:rPr lang="en-GB" sz="2400" b="1" dirty="0">
                <a:latin typeface="DM Sans" pitchFamily="2" charset="0"/>
              </a:rPr>
              <a:t>65-35 Balancing with selected </a:t>
            </a:r>
            <a:r>
              <a:rPr lang="en-GB" sz="2800" b="1" dirty="0">
                <a:latin typeface="DM Sans" pitchFamily="2" charset="0"/>
              </a:rPr>
              <a:t>features</a:t>
            </a:r>
          </a:p>
        </p:txBody>
      </p:sp>
      <p:pic>
        <p:nvPicPr>
          <p:cNvPr id="12" name="Picture 11">
            <a:extLst>
              <a:ext uri="{FF2B5EF4-FFF2-40B4-BE49-F238E27FC236}">
                <a16:creationId xmlns:a16="http://schemas.microsoft.com/office/drawing/2014/main" id="{9BD3EF6A-CD52-1180-2E2B-61FBD597807D}"/>
              </a:ext>
            </a:extLst>
          </p:cNvPr>
          <p:cNvPicPr>
            <a:picLocks noChangeAspect="1"/>
          </p:cNvPicPr>
          <p:nvPr/>
        </p:nvPicPr>
        <p:blipFill>
          <a:blip r:embed="rId6"/>
          <a:stretch>
            <a:fillRect/>
          </a:stretch>
        </p:blipFill>
        <p:spPr>
          <a:xfrm>
            <a:off x="304800" y="5936909"/>
            <a:ext cx="8077200" cy="4237089"/>
          </a:xfrm>
          <a:prstGeom prst="rect">
            <a:avLst/>
          </a:prstGeom>
        </p:spPr>
      </p:pic>
      <p:sp>
        <p:nvSpPr>
          <p:cNvPr id="6" name="TextBox 6">
            <a:extLst>
              <a:ext uri="{FF2B5EF4-FFF2-40B4-BE49-F238E27FC236}">
                <a16:creationId xmlns:a16="http://schemas.microsoft.com/office/drawing/2014/main" id="{25BC114D-8DBD-7DAE-EAEB-922175E698B1}"/>
              </a:ext>
            </a:extLst>
          </p:cNvPr>
          <p:cNvSpPr txBox="1"/>
          <p:nvPr/>
        </p:nvSpPr>
        <p:spPr>
          <a:xfrm>
            <a:off x="1211179" y="1493641"/>
            <a:ext cx="11609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-C&amp;RT- </a:t>
            </a:r>
          </a:p>
        </p:txBody>
      </p:sp>
      <p:sp>
        <p:nvSpPr>
          <p:cNvPr id="10" name="TextBox 9">
            <a:extLst>
              <a:ext uri="{FF2B5EF4-FFF2-40B4-BE49-F238E27FC236}">
                <a16:creationId xmlns:a16="http://schemas.microsoft.com/office/drawing/2014/main" id="{B6DAF658-9311-E2B4-B58A-AADD1C454462}"/>
              </a:ext>
            </a:extLst>
          </p:cNvPr>
          <p:cNvSpPr txBox="1"/>
          <p:nvPr/>
        </p:nvSpPr>
        <p:spPr>
          <a:xfrm>
            <a:off x="1088342" y="6092526"/>
            <a:ext cx="3102658"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dirty="0">
                <a:solidFill>
                  <a:srgbClr val="000000"/>
                </a:solidFill>
                <a:latin typeface="Calibri"/>
              </a:rPr>
              <a:t>- </a:t>
            </a:r>
            <a:r>
              <a:rPr lang="en-GB" sz="2000" b="1" dirty="0">
                <a:solidFill>
                  <a:srgbClr val="000000"/>
                </a:solidFill>
                <a:latin typeface="DM Sans" pitchFamily="2" charset="0"/>
              </a:rPr>
              <a:t>Random Tree</a:t>
            </a:r>
            <a:r>
              <a:rPr lang="en-GB" sz="2000" b="1" i="0" u="none" strike="noStrike" kern="1200" cap="none" spc="0" baseline="0" dirty="0">
                <a:solidFill>
                  <a:srgbClr val="000000"/>
                </a:solidFill>
                <a:uFillTx/>
                <a:latin typeface="DM Sans" pitchFamily="2" charset="0"/>
              </a:rPr>
              <a:t>-</a:t>
            </a:r>
            <a:r>
              <a:rPr lang="en-GB" sz="2000" b="1" i="0" u="none" strike="noStrike" kern="1200" cap="none" spc="0" baseline="0" dirty="0">
                <a:solidFill>
                  <a:srgbClr val="000000"/>
                </a:solidFill>
                <a:uFillTx/>
                <a:latin typeface="Calibri"/>
              </a:rPr>
              <a:t> </a:t>
            </a:r>
          </a:p>
        </p:txBody>
      </p:sp>
    </p:spTree>
    <p:extLst>
      <p:ext uri="{BB962C8B-B14F-4D97-AF65-F5344CB8AC3E}">
        <p14:creationId xmlns:p14="http://schemas.microsoft.com/office/powerpoint/2010/main" val="327901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5"/>
          <a:srcRect t="46379"/>
          <a:stretch>
            <a:fillRect/>
          </a:stretch>
        </p:blipFill>
        <p:spPr>
          <a:xfrm>
            <a:off x="8215377" y="7944081"/>
            <a:ext cx="4876482" cy="51642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sp>
        <p:nvSpPr>
          <p:cNvPr id="6" name="TextBox 6"/>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CUSTOMERS</a:t>
            </a:r>
          </a:p>
        </p:txBody>
      </p:sp>
      <p:pic>
        <p:nvPicPr>
          <p:cNvPr id="7" name="Picture 5">
            <a:extLst>
              <a:ext uri="{FF2B5EF4-FFF2-40B4-BE49-F238E27FC236}">
                <a16:creationId xmlns:a16="http://schemas.microsoft.com/office/drawing/2014/main" id="{00A20B9D-CCC7-3C1C-886B-485A273450A8}"/>
              </a:ext>
            </a:extLst>
          </p:cNvPr>
          <p:cNvPicPr>
            <a:picLocks noChangeAspect="1"/>
          </p:cNvPicPr>
          <p:nvPr/>
        </p:nvPicPr>
        <p:blipFill>
          <a:blip r:embed="rId6"/>
          <a:stretch>
            <a:fillRect/>
          </a:stretch>
        </p:blipFill>
        <p:spPr>
          <a:xfrm>
            <a:off x="226871" y="1370996"/>
            <a:ext cx="8688529" cy="8115904"/>
          </a:xfrm>
          <a:prstGeom prst="rect">
            <a:avLst/>
          </a:prstGeom>
          <a:noFill/>
          <a:ln cap="flat">
            <a:noFill/>
          </a:ln>
        </p:spPr>
      </p:pic>
      <p:sp>
        <p:nvSpPr>
          <p:cNvPr id="9" name="TextBox 6">
            <a:extLst>
              <a:ext uri="{FF2B5EF4-FFF2-40B4-BE49-F238E27FC236}">
                <a16:creationId xmlns:a16="http://schemas.microsoft.com/office/drawing/2014/main" id="{A17D7672-6637-2400-0B8E-1B5B99461C9F}"/>
              </a:ext>
            </a:extLst>
          </p:cNvPr>
          <p:cNvSpPr txBox="1"/>
          <p:nvPr/>
        </p:nvSpPr>
        <p:spPr>
          <a:xfrm>
            <a:off x="9142271" y="991635"/>
            <a:ext cx="2516329"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-Random tree-</a:t>
            </a:r>
          </a:p>
        </p:txBody>
      </p:sp>
      <p:pic>
        <p:nvPicPr>
          <p:cNvPr id="10" name="Content Placeholder 10">
            <a:extLst>
              <a:ext uri="{FF2B5EF4-FFF2-40B4-BE49-F238E27FC236}">
                <a16:creationId xmlns:a16="http://schemas.microsoft.com/office/drawing/2014/main" id="{DA2BC2AD-BAA9-6E6D-45BF-AB9373167594}"/>
              </a:ext>
            </a:extLst>
          </p:cNvPr>
          <p:cNvPicPr>
            <a:picLocks noChangeAspect="1"/>
          </p:cNvPicPr>
          <p:nvPr/>
        </p:nvPicPr>
        <p:blipFill>
          <a:blip r:embed="rId7"/>
          <a:stretch>
            <a:fillRect/>
          </a:stretch>
        </p:blipFill>
        <p:spPr>
          <a:xfrm>
            <a:off x="9108777" y="5794366"/>
            <a:ext cx="8778170" cy="3692533"/>
          </a:xfrm>
          <a:prstGeom prst="rect">
            <a:avLst/>
          </a:prstGeom>
        </p:spPr>
      </p:pic>
      <p:sp>
        <p:nvSpPr>
          <p:cNvPr id="12" name="TextBox 11">
            <a:extLst>
              <a:ext uri="{FF2B5EF4-FFF2-40B4-BE49-F238E27FC236}">
                <a16:creationId xmlns:a16="http://schemas.microsoft.com/office/drawing/2014/main" id="{08D3AFDF-29B3-3378-38CB-393063C957EA}"/>
              </a:ext>
            </a:extLst>
          </p:cNvPr>
          <p:cNvSpPr txBox="1"/>
          <p:nvPr/>
        </p:nvSpPr>
        <p:spPr>
          <a:xfrm>
            <a:off x="9157576" y="5419060"/>
            <a:ext cx="14036842" cy="400110"/>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-C&amp;RT-</a:t>
            </a:r>
          </a:p>
        </p:txBody>
      </p:sp>
      <p:sp>
        <p:nvSpPr>
          <p:cNvPr id="14" name="TextBox 13">
            <a:extLst>
              <a:ext uri="{FF2B5EF4-FFF2-40B4-BE49-F238E27FC236}">
                <a16:creationId xmlns:a16="http://schemas.microsoft.com/office/drawing/2014/main" id="{C275FF45-D3E1-3272-1907-E448935957F7}"/>
              </a:ext>
            </a:extLst>
          </p:cNvPr>
          <p:cNvSpPr txBox="1"/>
          <p:nvPr/>
        </p:nvSpPr>
        <p:spPr>
          <a:xfrm>
            <a:off x="762000" y="498494"/>
            <a:ext cx="14036842" cy="523220"/>
          </a:xfrm>
          <a:prstGeom prst="rect">
            <a:avLst/>
          </a:prstGeom>
          <a:noFill/>
        </p:spPr>
        <p:txBody>
          <a:bodyPr wrap="square">
            <a:spAutoFit/>
          </a:bodyPr>
          <a:lstStyle/>
          <a:p>
            <a:r>
              <a:rPr lang="en-GB" sz="2800" b="1" dirty="0">
                <a:latin typeface="DM Sans" pitchFamily="2" charset="0"/>
              </a:rPr>
              <a:t>70-30  Balancing with all features</a:t>
            </a:r>
          </a:p>
        </p:txBody>
      </p:sp>
      <p:pic>
        <p:nvPicPr>
          <p:cNvPr id="16" name="Picture 15">
            <a:extLst>
              <a:ext uri="{FF2B5EF4-FFF2-40B4-BE49-F238E27FC236}">
                <a16:creationId xmlns:a16="http://schemas.microsoft.com/office/drawing/2014/main" id="{BF700CB2-21C8-54CA-8473-2790CE8A9A7F}"/>
              </a:ext>
            </a:extLst>
          </p:cNvPr>
          <p:cNvPicPr>
            <a:picLocks noChangeAspect="1"/>
          </p:cNvPicPr>
          <p:nvPr/>
        </p:nvPicPr>
        <p:blipFill>
          <a:blip r:embed="rId8"/>
          <a:stretch>
            <a:fillRect/>
          </a:stretch>
        </p:blipFill>
        <p:spPr>
          <a:xfrm>
            <a:off x="9142271" y="1370996"/>
            <a:ext cx="8778171" cy="3657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6C3A44D-AD7F-C230-9390-1F08AAB0A5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1118883"/>
            <a:ext cx="12471670" cy="5351480"/>
          </a:xfrm>
          <a:prstGeom prst="rect">
            <a:avLst/>
          </a:prstGeom>
        </p:spPr>
      </p:pic>
      <p:pic>
        <p:nvPicPr>
          <p:cNvPr id="3" name="Picture 5">
            <a:extLst>
              <a:ext uri="{FF2B5EF4-FFF2-40B4-BE49-F238E27FC236}">
                <a16:creationId xmlns:a16="http://schemas.microsoft.com/office/drawing/2014/main" id="{FE1E2FA8-087A-E3E7-2D09-AF9E84F39D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4" name="Content Placeholder 3">
            <a:extLst>
              <a:ext uri="{FF2B5EF4-FFF2-40B4-BE49-F238E27FC236}">
                <a16:creationId xmlns:a16="http://schemas.microsoft.com/office/drawing/2014/main" id="{3977A02F-D975-4AB0-11B4-7B7D7136576E}"/>
              </a:ext>
            </a:extLst>
          </p:cNvPr>
          <p:cNvPicPr>
            <a:picLocks noChangeAspect="1"/>
          </p:cNvPicPr>
          <p:nvPr/>
        </p:nvPicPr>
        <p:blipFill>
          <a:blip r:embed="rId4"/>
          <a:stretch>
            <a:fillRect/>
          </a:stretch>
        </p:blipFill>
        <p:spPr>
          <a:xfrm>
            <a:off x="8458200" y="959370"/>
            <a:ext cx="9525000" cy="8679930"/>
          </a:xfrm>
          <a:prstGeom prst="rect">
            <a:avLst/>
          </a:prstGeom>
        </p:spPr>
      </p:pic>
      <p:pic>
        <p:nvPicPr>
          <p:cNvPr id="5" name="Picture 5">
            <a:extLst>
              <a:ext uri="{FF2B5EF4-FFF2-40B4-BE49-F238E27FC236}">
                <a16:creationId xmlns:a16="http://schemas.microsoft.com/office/drawing/2014/main" id="{A71157D8-C1ED-4D04-0481-755E5C5092AA}"/>
              </a:ext>
            </a:extLst>
          </p:cNvPr>
          <p:cNvPicPr>
            <a:picLocks noChangeAspect="1"/>
          </p:cNvPicPr>
          <p:nvPr/>
        </p:nvPicPr>
        <p:blipFill>
          <a:blip r:embed="rId5"/>
          <a:stretch>
            <a:fillRect/>
          </a:stretch>
        </p:blipFill>
        <p:spPr>
          <a:xfrm>
            <a:off x="152400" y="1072721"/>
            <a:ext cx="8382000" cy="4223179"/>
          </a:xfrm>
          <a:prstGeom prst="rect">
            <a:avLst/>
          </a:prstGeom>
          <a:noFill/>
          <a:ln cap="flat">
            <a:noFill/>
          </a:ln>
        </p:spPr>
      </p:pic>
      <p:sp>
        <p:nvSpPr>
          <p:cNvPr id="6" name="TextBox 9">
            <a:extLst>
              <a:ext uri="{FF2B5EF4-FFF2-40B4-BE49-F238E27FC236}">
                <a16:creationId xmlns:a16="http://schemas.microsoft.com/office/drawing/2014/main" id="{4AC8297A-8DA1-189C-98EB-0D8C5C159748}"/>
              </a:ext>
            </a:extLst>
          </p:cNvPr>
          <p:cNvSpPr txBox="1"/>
          <p:nvPr/>
        </p:nvSpPr>
        <p:spPr>
          <a:xfrm>
            <a:off x="820216" y="1001816"/>
            <a:ext cx="1618184"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-C&amp;RT-</a:t>
            </a:r>
          </a:p>
        </p:txBody>
      </p:sp>
      <p:sp>
        <p:nvSpPr>
          <p:cNvPr id="12" name="TextBox 11">
            <a:extLst>
              <a:ext uri="{FF2B5EF4-FFF2-40B4-BE49-F238E27FC236}">
                <a16:creationId xmlns:a16="http://schemas.microsoft.com/office/drawing/2014/main" id="{8985A45D-CA72-E698-2410-12FA074D2A30}"/>
              </a:ext>
            </a:extLst>
          </p:cNvPr>
          <p:cNvSpPr txBox="1"/>
          <p:nvPr/>
        </p:nvSpPr>
        <p:spPr>
          <a:xfrm>
            <a:off x="820216" y="436150"/>
            <a:ext cx="14036842" cy="523220"/>
          </a:xfrm>
          <a:prstGeom prst="rect">
            <a:avLst/>
          </a:prstGeom>
          <a:noFill/>
        </p:spPr>
        <p:txBody>
          <a:bodyPr wrap="square">
            <a:spAutoFit/>
          </a:bodyPr>
          <a:lstStyle/>
          <a:p>
            <a:r>
              <a:rPr lang="en-GB" sz="2800" b="1" dirty="0">
                <a:latin typeface="DM Sans" pitchFamily="2" charset="0"/>
              </a:rPr>
              <a:t>70-30 Balancing with selected features</a:t>
            </a:r>
          </a:p>
        </p:txBody>
      </p:sp>
      <p:pic>
        <p:nvPicPr>
          <p:cNvPr id="14" name="Picture 13">
            <a:extLst>
              <a:ext uri="{FF2B5EF4-FFF2-40B4-BE49-F238E27FC236}">
                <a16:creationId xmlns:a16="http://schemas.microsoft.com/office/drawing/2014/main" id="{64A30285-BD3F-7161-94DE-62473091F156}"/>
              </a:ext>
            </a:extLst>
          </p:cNvPr>
          <p:cNvPicPr>
            <a:picLocks noChangeAspect="1"/>
          </p:cNvPicPr>
          <p:nvPr/>
        </p:nvPicPr>
        <p:blipFill>
          <a:blip r:embed="rId6"/>
          <a:stretch>
            <a:fillRect/>
          </a:stretch>
        </p:blipFill>
        <p:spPr>
          <a:xfrm>
            <a:off x="304800" y="5627671"/>
            <a:ext cx="8229600" cy="4223179"/>
          </a:xfrm>
          <a:prstGeom prst="rect">
            <a:avLst/>
          </a:prstGeom>
        </p:spPr>
      </p:pic>
      <p:sp>
        <p:nvSpPr>
          <p:cNvPr id="10" name="TextBox 9">
            <a:extLst>
              <a:ext uri="{FF2B5EF4-FFF2-40B4-BE49-F238E27FC236}">
                <a16:creationId xmlns:a16="http://schemas.microsoft.com/office/drawing/2014/main" id="{2F3F208B-EF6B-446A-CF47-463E63FB7418}"/>
              </a:ext>
            </a:extLst>
          </p:cNvPr>
          <p:cNvSpPr txBox="1"/>
          <p:nvPr/>
        </p:nvSpPr>
        <p:spPr>
          <a:xfrm>
            <a:off x="609600" y="5629720"/>
            <a:ext cx="14036842" cy="400110"/>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-Random Tree-</a:t>
            </a:r>
          </a:p>
        </p:txBody>
      </p:sp>
    </p:spTree>
    <p:extLst>
      <p:ext uri="{BB962C8B-B14F-4D97-AF65-F5344CB8AC3E}">
        <p14:creationId xmlns:p14="http://schemas.microsoft.com/office/powerpoint/2010/main" val="152875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9703296-6635-FFD3-0C75-4841CF5FF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1118883"/>
            <a:ext cx="12471670" cy="5351480"/>
          </a:xfrm>
          <a:prstGeom prst="rect">
            <a:avLst/>
          </a:prstGeom>
        </p:spPr>
      </p:pic>
      <p:pic>
        <p:nvPicPr>
          <p:cNvPr id="3" name="Picture 5">
            <a:extLst>
              <a:ext uri="{FF2B5EF4-FFF2-40B4-BE49-F238E27FC236}">
                <a16:creationId xmlns:a16="http://schemas.microsoft.com/office/drawing/2014/main" id="{F154B7FC-9E6C-5FCB-2CB8-F4BB5046C0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4" name="Content Placeholder 3">
            <a:extLst>
              <a:ext uri="{FF2B5EF4-FFF2-40B4-BE49-F238E27FC236}">
                <a16:creationId xmlns:a16="http://schemas.microsoft.com/office/drawing/2014/main" id="{39B50AB1-E858-8C4C-26EF-C55BEBAED502}"/>
              </a:ext>
            </a:extLst>
          </p:cNvPr>
          <p:cNvPicPr>
            <a:picLocks noChangeAspect="1"/>
          </p:cNvPicPr>
          <p:nvPr/>
        </p:nvPicPr>
        <p:blipFill>
          <a:blip r:embed="rId4"/>
          <a:stretch>
            <a:fillRect/>
          </a:stretch>
        </p:blipFill>
        <p:spPr>
          <a:xfrm>
            <a:off x="228600" y="1104900"/>
            <a:ext cx="9448800" cy="8914105"/>
          </a:xfrm>
          <a:prstGeom prst="rect">
            <a:avLst/>
          </a:prstGeom>
        </p:spPr>
      </p:pic>
      <p:sp>
        <p:nvSpPr>
          <p:cNvPr id="10" name="TextBox 9">
            <a:extLst>
              <a:ext uri="{FF2B5EF4-FFF2-40B4-BE49-F238E27FC236}">
                <a16:creationId xmlns:a16="http://schemas.microsoft.com/office/drawing/2014/main" id="{31930C21-42DB-34D8-6748-615FA9853A09}"/>
              </a:ext>
            </a:extLst>
          </p:cNvPr>
          <p:cNvSpPr txBox="1"/>
          <p:nvPr/>
        </p:nvSpPr>
        <p:spPr>
          <a:xfrm>
            <a:off x="762000" y="498494"/>
            <a:ext cx="14036842" cy="523220"/>
          </a:xfrm>
          <a:prstGeom prst="rect">
            <a:avLst/>
          </a:prstGeom>
          <a:noFill/>
        </p:spPr>
        <p:txBody>
          <a:bodyPr wrap="square">
            <a:spAutoFit/>
          </a:bodyPr>
          <a:lstStyle/>
          <a:p>
            <a:r>
              <a:rPr lang="en-GB" sz="2800" b="1" dirty="0">
                <a:latin typeface="DM Sans" pitchFamily="2" charset="0"/>
              </a:rPr>
              <a:t>75-25  Balancing with all features</a:t>
            </a:r>
          </a:p>
        </p:txBody>
      </p:sp>
      <p:pic>
        <p:nvPicPr>
          <p:cNvPr id="12" name="Picture 11">
            <a:extLst>
              <a:ext uri="{FF2B5EF4-FFF2-40B4-BE49-F238E27FC236}">
                <a16:creationId xmlns:a16="http://schemas.microsoft.com/office/drawing/2014/main" id="{0D563B41-28EC-2E6E-CE54-2B16BA43D318}"/>
              </a:ext>
            </a:extLst>
          </p:cNvPr>
          <p:cNvPicPr>
            <a:picLocks noChangeAspect="1"/>
          </p:cNvPicPr>
          <p:nvPr/>
        </p:nvPicPr>
        <p:blipFill>
          <a:blip r:embed="rId5"/>
          <a:stretch>
            <a:fillRect/>
          </a:stretch>
        </p:blipFill>
        <p:spPr>
          <a:xfrm>
            <a:off x="9723670" y="5516846"/>
            <a:ext cx="8335730" cy="4593557"/>
          </a:xfrm>
          <a:prstGeom prst="rect">
            <a:avLst/>
          </a:prstGeom>
        </p:spPr>
      </p:pic>
      <p:sp>
        <p:nvSpPr>
          <p:cNvPr id="9" name="TextBox 9">
            <a:extLst>
              <a:ext uri="{FF2B5EF4-FFF2-40B4-BE49-F238E27FC236}">
                <a16:creationId xmlns:a16="http://schemas.microsoft.com/office/drawing/2014/main" id="{00814C44-95EF-0403-F8EC-6755043293A1}"/>
              </a:ext>
            </a:extLst>
          </p:cNvPr>
          <p:cNvSpPr txBox="1"/>
          <p:nvPr/>
        </p:nvSpPr>
        <p:spPr>
          <a:xfrm>
            <a:off x="9876181" y="5629245"/>
            <a:ext cx="2850782"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a:t>
            </a:r>
            <a:r>
              <a:rPr lang="en-GB" sz="2000" b="1" dirty="0">
                <a:solidFill>
                  <a:srgbClr val="000000"/>
                </a:solidFill>
                <a:latin typeface="DM Sans" pitchFamily="2" charset="0"/>
              </a:rPr>
              <a:t>Random Tree</a:t>
            </a:r>
            <a:r>
              <a:rPr lang="en-GB" sz="2000" b="1" i="0" u="none" strike="noStrike" kern="1200" cap="none" spc="0" baseline="0" dirty="0">
                <a:solidFill>
                  <a:srgbClr val="000000"/>
                </a:solidFill>
                <a:uFillTx/>
                <a:latin typeface="DM Sans" pitchFamily="2" charset="0"/>
              </a:rPr>
              <a:t>-</a:t>
            </a:r>
          </a:p>
        </p:txBody>
      </p:sp>
      <p:sp>
        <p:nvSpPr>
          <p:cNvPr id="6" name="TextBox 9">
            <a:extLst>
              <a:ext uri="{FF2B5EF4-FFF2-40B4-BE49-F238E27FC236}">
                <a16:creationId xmlns:a16="http://schemas.microsoft.com/office/drawing/2014/main" id="{840D3988-8B23-BDCB-306D-B51038FD7232}"/>
              </a:ext>
            </a:extLst>
          </p:cNvPr>
          <p:cNvSpPr txBox="1"/>
          <p:nvPr/>
        </p:nvSpPr>
        <p:spPr>
          <a:xfrm>
            <a:off x="10058400" y="1089948"/>
            <a:ext cx="1243172"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-C&amp;RT-</a:t>
            </a:r>
          </a:p>
        </p:txBody>
      </p:sp>
      <p:pic>
        <p:nvPicPr>
          <p:cNvPr id="8" name="Picture 7">
            <a:extLst>
              <a:ext uri="{FF2B5EF4-FFF2-40B4-BE49-F238E27FC236}">
                <a16:creationId xmlns:a16="http://schemas.microsoft.com/office/drawing/2014/main" id="{E4BCA304-CAC4-CE23-BA43-EAE24DA968D5}"/>
              </a:ext>
            </a:extLst>
          </p:cNvPr>
          <p:cNvPicPr>
            <a:picLocks noChangeAspect="1"/>
          </p:cNvPicPr>
          <p:nvPr/>
        </p:nvPicPr>
        <p:blipFill>
          <a:blip r:embed="rId6"/>
          <a:stretch>
            <a:fillRect/>
          </a:stretch>
        </p:blipFill>
        <p:spPr>
          <a:xfrm>
            <a:off x="9723670" y="1435798"/>
            <a:ext cx="8335730" cy="4054191"/>
          </a:xfrm>
          <a:prstGeom prst="rect">
            <a:avLst/>
          </a:prstGeom>
        </p:spPr>
      </p:pic>
    </p:spTree>
    <p:extLst>
      <p:ext uri="{BB962C8B-B14F-4D97-AF65-F5344CB8AC3E}">
        <p14:creationId xmlns:p14="http://schemas.microsoft.com/office/powerpoint/2010/main" val="23030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E666866-8DF0-7621-FBC1-994EA772F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1118883"/>
            <a:ext cx="12471670" cy="5351480"/>
          </a:xfrm>
          <a:prstGeom prst="rect">
            <a:avLst/>
          </a:prstGeom>
        </p:spPr>
      </p:pic>
      <p:pic>
        <p:nvPicPr>
          <p:cNvPr id="3" name="Picture 5">
            <a:extLst>
              <a:ext uri="{FF2B5EF4-FFF2-40B4-BE49-F238E27FC236}">
                <a16:creationId xmlns:a16="http://schemas.microsoft.com/office/drawing/2014/main" id="{67516C53-8165-34FA-FCE2-D6803E1878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4" name="Content Placeholder 3">
            <a:extLst>
              <a:ext uri="{FF2B5EF4-FFF2-40B4-BE49-F238E27FC236}">
                <a16:creationId xmlns:a16="http://schemas.microsoft.com/office/drawing/2014/main" id="{7936CCFA-399C-C20E-7CA1-BEF281402671}"/>
              </a:ext>
            </a:extLst>
          </p:cNvPr>
          <p:cNvPicPr>
            <a:picLocks noChangeAspect="1"/>
          </p:cNvPicPr>
          <p:nvPr/>
        </p:nvPicPr>
        <p:blipFill>
          <a:blip r:embed="rId4"/>
          <a:stretch>
            <a:fillRect/>
          </a:stretch>
        </p:blipFill>
        <p:spPr>
          <a:xfrm>
            <a:off x="8229600" y="952500"/>
            <a:ext cx="9677400" cy="9067800"/>
          </a:xfrm>
          <a:prstGeom prst="rect">
            <a:avLst/>
          </a:prstGeom>
        </p:spPr>
      </p:pic>
      <p:pic>
        <p:nvPicPr>
          <p:cNvPr id="7" name="Picture 9">
            <a:extLst>
              <a:ext uri="{FF2B5EF4-FFF2-40B4-BE49-F238E27FC236}">
                <a16:creationId xmlns:a16="http://schemas.microsoft.com/office/drawing/2014/main" id="{5C89031B-7409-D2AC-42D2-05BD6289F573}"/>
              </a:ext>
            </a:extLst>
          </p:cNvPr>
          <p:cNvPicPr>
            <a:picLocks noChangeAspect="1"/>
          </p:cNvPicPr>
          <p:nvPr/>
        </p:nvPicPr>
        <p:blipFill>
          <a:blip r:embed="rId5"/>
          <a:stretch>
            <a:fillRect/>
          </a:stretch>
        </p:blipFill>
        <p:spPr>
          <a:xfrm>
            <a:off x="228601" y="5942935"/>
            <a:ext cx="7868652" cy="4077366"/>
          </a:xfrm>
          <a:prstGeom prst="rect">
            <a:avLst/>
          </a:prstGeom>
          <a:noFill/>
          <a:ln cap="flat">
            <a:noFill/>
          </a:ln>
        </p:spPr>
      </p:pic>
      <p:sp>
        <p:nvSpPr>
          <p:cNvPr id="8" name="TextBox 7">
            <a:extLst>
              <a:ext uri="{FF2B5EF4-FFF2-40B4-BE49-F238E27FC236}">
                <a16:creationId xmlns:a16="http://schemas.microsoft.com/office/drawing/2014/main" id="{A8840C77-C290-64B0-A7B4-219E0A6745FE}"/>
              </a:ext>
            </a:extLst>
          </p:cNvPr>
          <p:cNvSpPr txBox="1"/>
          <p:nvPr/>
        </p:nvSpPr>
        <p:spPr>
          <a:xfrm>
            <a:off x="578089" y="5490024"/>
            <a:ext cx="2631213"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dirty="0">
                <a:solidFill>
                  <a:srgbClr val="000000"/>
                </a:solidFill>
                <a:latin typeface="DM Sans" pitchFamily="2" charset="0"/>
              </a:rPr>
              <a:t>-</a:t>
            </a:r>
            <a:r>
              <a:rPr lang="en-GB" sz="2000" b="1" i="0" u="none" strike="noStrike" kern="1200" cap="none" spc="0" baseline="0" dirty="0">
                <a:solidFill>
                  <a:srgbClr val="000000"/>
                </a:solidFill>
                <a:uFillTx/>
                <a:latin typeface="DM Sans" pitchFamily="2" charset="0"/>
              </a:rPr>
              <a:t>CHAID-</a:t>
            </a:r>
          </a:p>
        </p:txBody>
      </p:sp>
      <p:pic>
        <p:nvPicPr>
          <p:cNvPr id="10" name="Picture 9">
            <a:extLst>
              <a:ext uri="{FF2B5EF4-FFF2-40B4-BE49-F238E27FC236}">
                <a16:creationId xmlns:a16="http://schemas.microsoft.com/office/drawing/2014/main" id="{F18C79FA-87F0-A552-2AB3-091582495106}"/>
              </a:ext>
            </a:extLst>
          </p:cNvPr>
          <p:cNvPicPr>
            <a:picLocks noChangeAspect="1"/>
          </p:cNvPicPr>
          <p:nvPr/>
        </p:nvPicPr>
        <p:blipFill rotWithShape="1">
          <a:blip r:embed="rId6"/>
          <a:srcRect t="5843"/>
          <a:stretch/>
        </p:blipFill>
        <p:spPr>
          <a:xfrm>
            <a:off x="228601" y="1412471"/>
            <a:ext cx="7868652" cy="4077363"/>
          </a:xfrm>
          <a:prstGeom prst="rect">
            <a:avLst/>
          </a:prstGeom>
        </p:spPr>
      </p:pic>
      <p:sp>
        <p:nvSpPr>
          <p:cNvPr id="5" name="TextBox 4">
            <a:extLst>
              <a:ext uri="{FF2B5EF4-FFF2-40B4-BE49-F238E27FC236}">
                <a16:creationId xmlns:a16="http://schemas.microsoft.com/office/drawing/2014/main" id="{DDA6E6AB-F14D-B533-337A-51E5419E5BC8}"/>
              </a:ext>
            </a:extLst>
          </p:cNvPr>
          <p:cNvSpPr txBox="1"/>
          <p:nvPr/>
        </p:nvSpPr>
        <p:spPr>
          <a:xfrm>
            <a:off x="820216" y="436150"/>
            <a:ext cx="14036842" cy="523220"/>
          </a:xfrm>
          <a:prstGeom prst="rect">
            <a:avLst/>
          </a:prstGeom>
          <a:noFill/>
        </p:spPr>
        <p:txBody>
          <a:bodyPr wrap="square">
            <a:spAutoFit/>
          </a:bodyPr>
          <a:lstStyle/>
          <a:p>
            <a:r>
              <a:rPr lang="en-GB" sz="2800" b="1" dirty="0">
                <a:latin typeface="DM Sans" pitchFamily="2" charset="0"/>
              </a:rPr>
              <a:t>75-25 Balancing with selected features</a:t>
            </a:r>
          </a:p>
        </p:txBody>
      </p:sp>
      <p:sp>
        <p:nvSpPr>
          <p:cNvPr id="6" name="TextBox 6">
            <a:extLst>
              <a:ext uri="{FF2B5EF4-FFF2-40B4-BE49-F238E27FC236}">
                <a16:creationId xmlns:a16="http://schemas.microsoft.com/office/drawing/2014/main" id="{7B5EFFF9-6729-4998-00EF-DD832019DA62}"/>
              </a:ext>
            </a:extLst>
          </p:cNvPr>
          <p:cNvSpPr txBox="1"/>
          <p:nvPr/>
        </p:nvSpPr>
        <p:spPr>
          <a:xfrm>
            <a:off x="820216" y="1159616"/>
            <a:ext cx="2631213"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DM Sans" pitchFamily="2" charset="0"/>
              </a:rPr>
              <a:t>-</a:t>
            </a:r>
            <a:r>
              <a:rPr lang="en-GB" sz="2000" b="1" dirty="0">
                <a:solidFill>
                  <a:srgbClr val="000000"/>
                </a:solidFill>
                <a:latin typeface="DM Sans" pitchFamily="2" charset="0"/>
              </a:rPr>
              <a:t>Random Tree-</a:t>
            </a:r>
            <a:endParaRPr lang="en-GB" sz="2000" b="1" i="0" u="none" strike="noStrike" kern="1200" cap="none" spc="0" baseline="0" dirty="0">
              <a:solidFill>
                <a:srgbClr val="000000"/>
              </a:solidFill>
              <a:uFillTx/>
              <a:latin typeface="DM Sans" pitchFamily="2" charset="0"/>
            </a:endParaRPr>
          </a:p>
        </p:txBody>
      </p:sp>
    </p:spTree>
    <p:extLst>
      <p:ext uri="{BB962C8B-B14F-4D97-AF65-F5344CB8AC3E}">
        <p14:creationId xmlns:p14="http://schemas.microsoft.com/office/powerpoint/2010/main" val="3639672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8834781" y="876300"/>
            <a:ext cx="13188954" cy="13188954"/>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39105" y="-5979128"/>
            <a:ext cx="12110389" cy="12426705"/>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6589">
            <a:off x="5084777" y="6259532"/>
            <a:ext cx="9894000" cy="10152425"/>
          </a:xfrm>
          <a:prstGeom prst="rect">
            <a:avLst/>
          </a:prstGeom>
        </p:spPr>
      </p:pic>
      <p:sp>
        <p:nvSpPr>
          <p:cNvPr id="10" name="TextBox 10"/>
          <p:cNvSpPr txBox="1"/>
          <p:nvPr/>
        </p:nvSpPr>
        <p:spPr>
          <a:xfrm>
            <a:off x="2720102" y="3376069"/>
            <a:ext cx="7942168"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R0I</a:t>
            </a:r>
          </a:p>
        </p:txBody>
      </p:sp>
      <p:sp>
        <p:nvSpPr>
          <p:cNvPr id="18" name="TextBox 17">
            <a:extLst>
              <a:ext uri="{FF2B5EF4-FFF2-40B4-BE49-F238E27FC236}">
                <a16:creationId xmlns:a16="http://schemas.microsoft.com/office/drawing/2014/main" id="{ACE30947-D6A3-EEB9-BF5F-8B0D308AD116}"/>
              </a:ext>
            </a:extLst>
          </p:cNvPr>
          <p:cNvSpPr txBox="1"/>
          <p:nvPr/>
        </p:nvSpPr>
        <p:spPr>
          <a:xfrm>
            <a:off x="597568" y="5359478"/>
            <a:ext cx="7555832" cy="3833357"/>
          </a:xfrm>
          <a:prstGeom prst="rect">
            <a:avLst/>
          </a:prstGeom>
          <a:solidFill>
            <a:schemeClr val="bg1"/>
          </a:solidFill>
        </p:spPr>
        <p:txBody>
          <a:bodyPr wrap="square">
            <a:spAutoFit/>
          </a:bodyPr>
          <a:lstStyle/>
          <a:p>
            <a:pPr algn="just"/>
            <a:r>
              <a:rPr lang="en-GB" sz="2210" dirty="0">
                <a:latin typeface="DM Sans" pitchFamily="2" charset="0"/>
              </a:rPr>
              <a:t>ROI stands for Return on Investment. It is a financial metric used to measure the efficiency and profitability of an investment. ROI is calculated as the ratio of the net profit or gain from an investment to the total cost of the investment. It is usually expressed as a percentage. A higher ROI indicates that the investment is more profitable, while a lower ROI indicates that the investment is less profitable. ROI is commonly used by businesses to evaluate the potential returns of different investment opportunities and make informed decisions about where to allocate their resources.</a:t>
            </a:r>
          </a:p>
        </p:txBody>
      </p:sp>
      <p:sp>
        <p:nvSpPr>
          <p:cNvPr id="20" name="TextBox 19">
            <a:extLst>
              <a:ext uri="{FF2B5EF4-FFF2-40B4-BE49-F238E27FC236}">
                <a16:creationId xmlns:a16="http://schemas.microsoft.com/office/drawing/2014/main" id="{7409057B-1A9E-CB56-7ED1-9FF79CD50864}"/>
              </a:ext>
            </a:extLst>
          </p:cNvPr>
          <p:cNvSpPr txBox="1"/>
          <p:nvPr/>
        </p:nvSpPr>
        <p:spPr>
          <a:xfrm>
            <a:off x="9601200" y="4899454"/>
            <a:ext cx="14630400" cy="3901068"/>
          </a:xfrm>
          <a:prstGeom prst="rect">
            <a:avLst/>
          </a:prstGeom>
          <a:noFill/>
        </p:spPr>
        <p:txBody>
          <a:bodyPr wrap="square">
            <a:spAutoFit/>
          </a:bodyPr>
          <a:lstStyle/>
          <a:p>
            <a:r>
              <a:rPr lang="en-GB" sz="2250" b="1" dirty="0">
                <a:latin typeface="DM Sans" pitchFamily="2" charset="0"/>
              </a:rPr>
              <a:t>Calculation</a:t>
            </a:r>
          </a:p>
          <a:p>
            <a:endParaRPr lang="en-GB" sz="2250" dirty="0">
              <a:latin typeface="DM Sans" pitchFamily="2" charset="0"/>
            </a:endParaRPr>
          </a:p>
          <a:p>
            <a:r>
              <a:rPr lang="en-GB" sz="2250" dirty="0">
                <a:latin typeface="DM Sans" pitchFamily="2" charset="0"/>
              </a:rPr>
              <a:t>ROI= (Total Revenue – Cost of Investment) ÷ Cost Of Investment</a:t>
            </a:r>
          </a:p>
          <a:p>
            <a:r>
              <a:rPr lang="en-GB" sz="2250" dirty="0">
                <a:latin typeface="DM Sans" pitchFamily="2" charset="0"/>
              </a:rPr>
              <a:t>	</a:t>
            </a:r>
          </a:p>
          <a:p>
            <a:r>
              <a:rPr lang="en-GB" sz="2250" dirty="0">
                <a:latin typeface="DM Sans" pitchFamily="2" charset="0"/>
              </a:rPr>
              <a:t>Total Revenue = (TP) * Cost of insurance</a:t>
            </a:r>
          </a:p>
          <a:p>
            <a:endParaRPr lang="en-GB" sz="2250" dirty="0">
              <a:latin typeface="DM Sans" pitchFamily="2" charset="0"/>
            </a:endParaRPr>
          </a:p>
          <a:p>
            <a:r>
              <a:rPr lang="en-GB" sz="2250" dirty="0">
                <a:latin typeface="DM Sans" pitchFamily="2" charset="0"/>
              </a:rPr>
              <a:t>Total Expenditure = (TP+FP) * cost of insurance</a:t>
            </a:r>
          </a:p>
          <a:p>
            <a:endParaRPr lang="en-GB" sz="2250" dirty="0">
              <a:latin typeface="DM Sans" pitchFamily="2" charset="0"/>
            </a:endParaRPr>
          </a:p>
          <a:p>
            <a:r>
              <a:rPr lang="en-GB" sz="2250" dirty="0">
                <a:latin typeface="DM Sans" pitchFamily="2" charset="0"/>
              </a:rPr>
              <a:t>Cost of a car policy in U.K (average) = £657 (Jamie Gibbs, 2023)</a:t>
            </a:r>
          </a:p>
          <a:p>
            <a:r>
              <a:rPr lang="en-GB" sz="2250" dirty="0">
                <a:latin typeface="DM Sans" pitchFamily="2" charset="0"/>
              </a:rPr>
              <a:t>	</a:t>
            </a:r>
          </a:p>
          <a:p>
            <a:r>
              <a:rPr lang="en-GB" sz="2250" dirty="0">
                <a:latin typeface="DM Sans" pitchFamily="2" charset="0"/>
              </a:rPr>
              <a:t>Cost of each customer acquisition = 10% of cost of the policy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5" name="Picture 5"/>
          <p:cNvPicPr>
            <a:picLocks noChangeAspect="1"/>
          </p:cNvPicPr>
          <p:nvPr/>
        </p:nvPicPr>
        <p:blipFill>
          <a:blip r:embed="rId5"/>
          <a:srcRect t="46379"/>
          <a:stretch>
            <a:fillRect/>
          </a:stretch>
        </p:blipFill>
        <p:spPr>
          <a:xfrm>
            <a:off x="8203215" y="7962246"/>
            <a:ext cx="4876482" cy="516424"/>
          </a:xfrm>
          <a:prstGeom prst="rect">
            <a:avLst/>
          </a:prstGeom>
        </p:spPr>
      </p:pic>
      <p:grpSp>
        <p:nvGrpSpPr>
          <p:cNvPr id="6" name="Group 6"/>
          <p:cNvGrpSpPr/>
          <p:nvPr/>
        </p:nvGrpSpPr>
        <p:grpSpPr>
          <a:xfrm>
            <a:off x="13760933" y="34221"/>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87648" y="264562"/>
            <a:ext cx="2551375" cy="2622909"/>
          </a:xfrm>
          <a:prstGeom prst="rect">
            <a:avLst/>
          </a:prstGeom>
        </p:spPr>
      </p:pic>
      <p:sp>
        <p:nvSpPr>
          <p:cNvPr id="11" name="TextBox 11"/>
          <p:cNvSpPr txBox="1"/>
          <p:nvPr/>
        </p:nvSpPr>
        <p:spPr>
          <a:xfrm>
            <a:off x="1275293" y="1162050"/>
            <a:ext cx="13048998"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CUSTOMER PROFILE</a:t>
            </a:r>
          </a:p>
        </p:txBody>
      </p:sp>
      <p:sp>
        <p:nvSpPr>
          <p:cNvPr id="14" name="TextBox 14"/>
          <p:cNvSpPr txBox="1"/>
          <p:nvPr/>
        </p:nvSpPr>
        <p:spPr>
          <a:xfrm>
            <a:off x="14152343" y="3303091"/>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CUSTOMERS</a:t>
            </a:r>
          </a:p>
        </p:txBody>
      </p:sp>
      <p:pic>
        <p:nvPicPr>
          <p:cNvPr id="17" name="Picture 16">
            <a:extLst>
              <a:ext uri="{FF2B5EF4-FFF2-40B4-BE49-F238E27FC236}">
                <a16:creationId xmlns:a16="http://schemas.microsoft.com/office/drawing/2014/main" id="{3A3A1CA5-BA90-7CD7-8CAE-19E204A854C2}"/>
              </a:ext>
            </a:extLst>
          </p:cNvPr>
          <p:cNvPicPr>
            <a:picLocks noChangeAspect="1"/>
          </p:cNvPicPr>
          <p:nvPr/>
        </p:nvPicPr>
        <p:blipFill>
          <a:blip r:embed="rId8"/>
          <a:stretch>
            <a:fillRect/>
          </a:stretch>
        </p:blipFill>
        <p:spPr>
          <a:xfrm>
            <a:off x="913434" y="2886074"/>
            <a:ext cx="12726365" cy="7058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B921E21-24E8-FB4F-986C-A276C0E23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619187"/>
            <a:ext cx="12471670" cy="5351480"/>
          </a:xfrm>
          <a:prstGeom prst="rect">
            <a:avLst/>
          </a:prstGeom>
        </p:spPr>
      </p:pic>
      <p:pic>
        <p:nvPicPr>
          <p:cNvPr id="3" name="Picture 9">
            <a:extLst>
              <a:ext uri="{FF2B5EF4-FFF2-40B4-BE49-F238E27FC236}">
                <a16:creationId xmlns:a16="http://schemas.microsoft.com/office/drawing/2014/main" id="{0BACB46D-F8F4-258A-8CDC-1C581C0730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E3F08CD9-CE19-1CC9-74F9-55EBA83A8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422" y="4804302"/>
            <a:ext cx="10805578" cy="5952681"/>
          </a:xfrm>
          <a:prstGeom prst="rect">
            <a:avLst/>
          </a:prstGeom>
        </p:spPr>
      </p:pic>
      <p:pic>
        <p:nvPicPr>
          <p:cNvPr id="1026" name="Picture 2">
            <a:extLst>
              <a:ext uri="{FF2B5EF4-FFF2-40B4-BE49-F238E27FC236}">
                <a16:creationId xmlns:a16="http://schemas.microsoft.com/office/drawing/2014/main" id="{E0FF194F-6571-8FEB-F063-2CE03DC88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22" y="266700"/>
            <a:ext cx="11049000" cy="53177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38DD13-B1BD-C3BE-CEED-BA7EC8EF2433}"/>
              </a:ext>
            </a:extLst>
          </p:cNvPr>
          <p:cNvSpPr txBox="1"/>
          <p:nvPr/>
        </p:nvSpPr>
        <p:spPr>
          <a:xfrm>
            <a:off x="10591800" y="1110983"/>
            <a:ext cx="5105400" cy="3693319"/>
          </a:xfrm>
          <a:prstGeom prst="rect">
            <a:avLst/>
          </a:prstGeom>
          <a:noFill/>
        </p:spPr>
        <p:txBody>
          <a:bodyPr wrap="square">
            <a:spAutoFit/>
          </a:bodyPr>
          <a:lstStyle/>
          <a:p>
            <a:pPr algn="just"/>
            <a:r>
              <a:rPr lang="en-GB" sz="2250" b="1" dirty="0">
                <a:latin typeface="DM Sans" pitchFamily="2" charset="0"/>
              </a:rPr>
              <a:t>Random Tree Analysis</a:t>
            </a:r>
          </a:p>
          <a:p>
            <a:pPr algn="just"/>
            <a:endParaRPr lang="en-GB" sz="2250" dirty="0">
              <a:latin typeface="DM Sans" pitchFamily="2" charset="0"/>
            </a:endParaRPr>
          </a:p>
          <a:p>
            <a:pPr algn="just"/>
            <a:r>
              <a:rPr lang="en-GB" sz="2250" dirty="0">
                <a:latin typeface="DM Sans" pitchFamily="2" charset="0"/>
              </a:rPr>
              <a:t>This predictor importance graph helps us to determine the customer profile by selecting variables which are highly important. The model has picked top 10 attributes based on the impact range.</a:t>
            </a:r>
          </a:p>
          <a:p>
            <a:endParaRPr lang="en-GB" dirty="0"/>
          </a:p>
          <a:p>
            <a:endParaRPr lang="en-GB" dirty="0"/>
          </a:p>
          <a:p>
            <a:endParaRPr lang="en-GB" dirty="0"/>
          </a:p>
        </p:txBody>
      </p:sp>
      <p:sp>
        <p:nvSpPr>
          <p:cNvPr id="9" name="TextBox 8">
            <a:extLst>
              <a:ext uri="{FF2B5EF4-FFF2-40B4-BE49-F238E27FC236}">
                <a16:creationId xmlns:a16="http://schemas.microsoft.com/office/drawing/2014/main" id="{73B2BBCC-6E74-38D2-3036-DDF6DF69CFAE}"/>
              </a:ext>
            </a:extLst>
          </p:cNvPr>
          <p:cNvSpPr txBox="1"/>
          <p:nvPr/>
        </p:nvSpPr>
        <p:spPr>
          <a:xfrm>
            <a:off x="1143000" y="6355229"/>
            <a:ext cx="4267200" cy="3554819"/>
          </a:xfrm>
          <a:prstGeom prst="rect">
            <a:avLst/>
          </a:prstGeom>
          <a:noFill/>
        </p:spPr>
        <p:txBody>
          <a:bodyPr wrap="square">
            <a:spAutoFit/>
          </a:bodyPr>
          <a:lstStyle/>
          <a:p>
            <a:pPr algn="just"/>
            <a:r>
              <a:rPr lang="en-GB" sz="2250" b="1" dirty="0">
                <a:latin typeface="DM Sans" pitchFamily="2" charset="0"/>
              </a:rPr>
              <a:t>C&amp;RT Analysis</a:t>
            </a:r>
          </a:p>
          <a:p>
            <a:pPr algn="just"/>
            <a:endParaRPr lang="en-GB" sz="2250" dirty="0">
              <a:latin typeface="DM Sans" pitchFamily="2" charset="0"/>
            </a:endParaRPr>
          </a:p>
          <a:p>
            <a:pPr algn="just"/>
            <a:r>
              <a:rPr lang="en-GB" sz="2250" dirty="0">
                <a:latin typeface="DM Sans" pitchFamily="2" charset="0"/>
              </a:rPr>
              <a:t>Used these results to develop customer profile, based on the most predictive variables from the model. This involves identification of specific characteristics or actions of caravan (</a:t>
            </a:r>
            <a:r>
              <a:rPr lang="en-GB" sz="2250" dirty="0" err="1">
                <a:latin typeface="DM Sans" pitchFamily="2" charset="0"/>
              </a:rPr>
              <a:t>No.of</a:t>
            </a:r>
            <a:r>
              <a:rPr lang="en-GB" sz="2250" dirty="0">
                <a:latin typeface="DM Sans" pitchFamily="2" charset="0"/>
              </a:rPr>
              <a:t> mobile home policy) customers. </a:t>
            </a:r>
          </a:p>
        </p:txBody>
      </p:sp>
    </p:spTree>
    <p:extLst>
      <p:ext uri="{BB962C8B-B14F-4D97-AF65-F5344CB8AC3E}">
        <p14:creationId xmlns:p14="http://schemas.microsoft.com/office/powerpoint/2010/main" val="2275635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13431141" y="-8806101"/>
            <a:ext cx="13977230" cy="14342307"/>
          </a:xfrm>
          <a:prstGeom prst="rect">
            <a:avLst/>
          </a:prstGeom>
        </p:spPr>
      </p:pic>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046312"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85381">
            <a:off x="12158125" y="7633280"/>
            <a:ext cx="1776375" cy="501826"/>
          </a:xfrm>
          <a:prstGeom prst="rect">
            <a:avLst/>
          </a:prstGeom>
        </p:spPr>
      </p:pic>
      <p:sp>
        <p:nvSpPr>
          <p:cNvPr id="23" name="TextBox 23"/>
          <p:cNvSpPr txBox="1"/>
          <p:nvPr/>
        </p:nvSpPr>
        <p:spPr>
          <a:xfrm>
            <a:off x="239906" y="698537"/>
            <a:ext cx="17019394" cy="153336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INSIGHTS</a:t>
            </a:r>
          </a:p>
        </p:txBody>
      </p:sp>
      <p:sp>
        <p:nvSpPr>
          <p:cNvPr id="24" name="TextBox 24"/>
          <p:cNvSpPr txBox="1"/>
          <p:nvPr/>
        </p:nvSpPr>
        <p:spPr>
          <a:xfrm>
            <a:off x="4448009" y="7065345"/>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PROJECT 1</a:t>
            </a:r>
          </a:p>
        </p:txBody>
      </p:sp>
      <p:sp>
        <p:nvSpPr>
          <p:cNvPr id="26" name="TextBox 26"/>
          <p:cNvSpPr txBox="1"/>
          <p:nvPr/>
        </p:nvSpPr>
        <p:spPr>
          <a:xfrm>
            <a:off x="9258648" y="7912457"/>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PROJECT 2</a:t>
            </a:r>
          </a:p>
        </p:txBody>
      </p:sp>
      <p:sp>
        <p:nvSpPr>
          <p:cNvPr id="28" name="TextBox 28"/>
          <p:cNvSpPr txBox="1"/>
          <p:nvPr/>
        </p:nvSpPr>
        <p:spPr>
          <a:xfrm>
            <a:off x="13234228" y="6327076"/>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PROJECT 3</a:t>
            </a:r>
          </a:p>
        </p:txBody>
      </p:sp>
      <p:pic>
        <p:nvPicPr>
          <p:cNvPr id="30" name="Picture 3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970905" flipH="1">
            <a:off x="7337391" y="7248542"/>
            <a:ext cx="1776375" cy="501826"/>
          </a:xfrm>
          <a:prstGeom prst="rect">
            <a:avLst/>
          </a:prstGeom>
        </p:spPr>
      </p:pic>
      <p:pic>
        <p:nvPicPr>
          <p:cNvPr id="31" name="Picture 3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5959915" y="4911169"/>
            <a:ext cx="13977230" cy="14342307"/>
          </a:xfrm>
          <a:prstGeom prst="rect">
            <a:avLst/>
          </a:prstGeom>
        </p:spPr>
      </p:pic>
      <p:grpSp>
        <p:nvGrpSpPr>
          <p:cNvPr id="16" name="Group 16"/>
          <p:cNvGrpSpPr/>
          <p:nvPr/>
        </p:nvGrpSpPr>
        <p:grpSpPr>
          <a:xfrm>
            <a:off x="3282736" y="2930442"/>
            <a:ext cx="13976564" cy="5531805"/>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3" name="TextBox 32">
            <a:extLst>
              <a:ext uri="{FF2B5EF4-FFF2-40B4-BE49-F238E27FC236}">
                <a16:creationId xmlns:a16="http://schemas.microsoft.com/office/drawing/2014/main" id="{515B8055-1DE8-D613-4B7F-8DD56C087927}"/>
              </a:ext>
            </a:extLst>
          </p:cNvPr>
          <p:cNvSpPr txBox="1"/>
          <p:nvPr/>
        </p:nvSpPr>
        <p:spPr>
          <a:xfrm>
            <a:off x="3733800" y="3363981"/>
            <a:ext cx="13258800" cy="5262979"/>
          </a:xfrm>
          <a:prstGeom prst="rect">
            <a:avLst/>
          </a:prstGeom>
          <a:noFill/>
        </p:spPr>
        <p:txBody>
          <a:bodyPr wrap="square">
            <a:spAutoFit/>
          </a:bodyPr>
          <a:lstStyle/>
          <a:p>
            <a:pPr algn="just"/>
            <a:r>
              <a:rPr lang="en-GB" sz="2400" dirty="0">
                <a:latin typeface="DM Sans" pitchFamily="2" charset="0"/>
              </a:rPr>
              <a:t>•People who are contributing £500 to £4999 in car policies are also buying caravan policy. </a:t>
            </a:r>
          </a:p>
          <a:p>
            <a:pPr algn="just"/>
            <a:r>
              <a:rPr lang="en-GB" sz="2400" dirty="0">
                <a:latin typeface="DM Sans" pitchFamily="2" charset="0"/>
              </a:rPr>
              <a:t>•People from social class A, B1 and C are likely to buy Caravan policy.</a:t>
            </a:r>
          </a:p>
          <a:p>
            <a:pPr algn="just"/>
            <a:r>
              <a:rPr lang="en-GB" sz="2400" dirty="0">
                <a:latin typeface="DM Sans" pitchFamily="2" charset="0"/>
              </a:rPr>
              <a:t>•Families with grown-ups, driven growers are buying caravan policy, whereas career loners are not buying at all.</a:t>
            </a:r>
          </a:p>
          <a:p>
            <a:pPr algn="just"/>
            <a:r>
              <a:rPr lang="en-GB" sz="2400" dirty="0">
                <a:latin typeface="DM Sans" pitchFamily="2" charset="0"/>
              </a:rPr>
              <a:t>•People having income less than 30k and those who have income with in 75k-122k are likely to buy caravan policy. </a:t>
            </a:r>
          </a:p>
          <a:p>
            <a:pPr algn="just"/>
            <a:r>
              <a:rPr lang="en-GB" sz="2400" dirty="0">
                <a:latin typeface="DM Sans" pitchFamily="2" charset="0"/>
              </a:rPr>
              <a:t>•From the five Algorithms we have identified that Random tree is giving highest sensitivity with maximum true positives with lower return on investment. On the other hand, C&amp;RT is giving highest Specificity with a smaller number of false positives are giving maximum ROI, at the same time true positive numbers are low.</a:t>
            </a:r>
          </a:p>
          <a:p>
            <a:pPr algn="just"/>
            <a:r>
              <a:rPr lang="en-GB" sz="2400" dirty="0">
                <a:latin typeface="DM Sans" pitchFamily="2" charset="0"/>
              </a:rPr>
              <a:t>•As with True Negative customers, management can save time, money, and resource as they are not potential buyers. </a:t>
            </a:r>
          </a:p>
          <a:p>
            <a:pPr algn="just"/>
            <a:r>
              <a:rPr lang="en-GB" sz="2400" dirty="0">
                <a:latin typeface="DM Sans" pitchFamily="2" charset="0"/>
              </a:rPr>
              <a:t>•Marketing Team can utilize the False Positive cases from the model to cover large audience and high chance of converting them as potential buyers.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EC6A214-3433-3B5D-8760-8C3395F080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3431141" y="-8806101"/>
            <a:ext cx="13977230" cy="14342307"/>
          </a:xfrm>
          <a:prstGeom prst="rect">
            <a:avLst/>
          </a:prstGeom>
        </p:spPr>
      </p:pic>
      <p:pic>
        <p:nvPicPr>
          <p:cNvPr id="4" name="Picture 31">
            <a:extLst>
              <a:ext uri="{FF2B5EF4-FFF2-40B4-BE49-F238E27FC236}">
                <a16:creationId xmlns:a16="http://schemas.microsoft.com/office/drawing/2014/main" id="{F0044891-4CC5-A8D6-B995-43C3CF50E3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5959915" y="4911169"/>
            <a:ext cx="13977230" cy="14342307"/>
          </a:xfrm>
          <a:prstGeom prst="rect">
            <a:avLst/>
          </a:prstGeom>
        </p:spPr>
      </p:pic>
      <p:sp>
        <p:nvSpPr>
          <p:cNvPr id="5" name="TextBox 23">
            <a:extLst>
              <a:ext uri="{FF2B5EF4-FFF2-40B4-BE49-F238E27FC236}">
                <a16:creationId xmlns:a16="http://schemas.microsoft.com/office/drawing/2014/main" id="{D6CC7422-CA64-5032-4C97-144EA12CA069}"/>
              </a:ext>
            </a:extLst>
          </p:cNvPr>
          <p:cNvSpPr txBox="1"/>
          <p:nvPr/>
        </p:nvSpPr>
        <p:spPr>
          <a:xfrm>
            <a:off x="239906" y="698537"/>
            <a:ext cx="17019394" cy="153336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RECOMMENDATIONS</a:t>
            </a:r>
          </a:p>
        </p:txBody>
      </p:sp>
      <p:sp>
        <p:nvSpPr>
          <p:cNvPr id="7" name="TextBox 6">
            <a:extLst>
              <a:ext uri="{FF2B5EF4-FFF2-40B4-BE49-F238E27FC236}">
                <a16:creationId xmlns:a16="http://schemas.microsoft.com/office/drawing/2014/main" id="{4AC8FB1F-BAE4-542D-83EC-9DCDAAA99CB3}"/>
              </a:ext>
            </a:extLst>
          </p:cNvPr>
          <p:cNvSpPr txBox="1"/>
          <p:nvPr/>
        </p:nvSpPr>
        <p:spPr>
          <a:xfrm>
            <a:off x="2931012" y="3365986"/>
            <a:ext cx="12425976" cy="5389937"/>
          </a:xfrm>
          <a:prstGeom prst="rect">
            <a:avLst/>
          </a:prstGeom>
          <a:noFill/>
        </p:spPr>
        <p:txBody>
          <a:bodyPr wrap="square">
            <a:spAutoFit/>
          </a:bodyPr>
          <a:lstStyle/>
          <a:p>
            <a:pPr algn="just">
              <a:lnSpc>
                <a:spcPct val="150000"/>
              </a:lnSpc>
            </a:pPr>
            <a:r>
              <a:rPr lang="en-GB" sz="2250" dirty="0">
                <a:latin typeface="DM Sans" pitchFamily="2" charset="0"/>
              </a:rPr>
              <a:t>With the results of the models and with more precise target segments, the marketing team can run campaigns. Better return on investment is possible with them. As the cost of acquiring a customer in this caravan insurance case is not high (10% of the cost), management may decide to select the model that yields the greatest number of actual customers (True positives) even though the number of False </a:t>
            </a:r>
            <a:r>
              <a:rPr lang="en-GB" sz="2250">
                <a:latin typeface="DM Sans" pitchFamily="2" charset="0"/>
              </a:rPr>
              <a:t>positives are </a:t>
            </a:r>
            <a:r>
              <a:rPr lang="en-GB" sz="2250" dirty="0">
                <a:latin typeface="DM Sans" pitchFamily="2" charset="0"/>
              </a:rPr>
              <a:t>also substantial. An alternative is to select the model with the highest specificity and highest ROI when taking a conservative investment approach.</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783682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77406"/>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61537" y="7665286"/>
            <a:ext cx="7673056" cy="76730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317705" y="7242401"/>
            <a:ext cx="2238367" cy="223836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89201" y="7785707"/>
            <a:ext cx="960682" cy="105254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678257" y="7952716"/>
            <a:ext cx="2238367" cy="223836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085711" y="7971227"/>
            <a:ext cx="2238367" cy="2238367"/>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587343" y="8566618"/>
            <a:ext cx="1268693" cy="1211025"/>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202018" y="8427530"/>
            <a:ext cx="1104804" cy="1121111"/>
          </a:xfrm>
          <a:prstGeom prst="rect">
            <a:avLst/>
          </a:prstGeom>
        </p:spPr>
      </p:pic>
      <p:grpSp>
        <p:nvGrpSpPr>
          <p:cNvPr id="10" name="Group 10"/>
          <p:cNvGrpSpPr/>
          <p:nvPr/>
        </p:nvGrpSpPr>
        <p:grpSpPr>
          <a:xfrm>
            <a:off x="1150168" y="2305970"/>
            <a:ext cx="3474003" cy="3303093"/>
            <a:chOff x="0" y="-57150"/>
            <a:chExt cx="914964" cy="869950"/>
          </a:xfrm>
        </p:grpSpPr>
        <p:sp>
          <p:nvSpPr>
            <p:cNvPr id="11" name="Freeform 11"/>
            <p:cNvSpPr/>
            <p:nvPr/>
          </p:nvSpPr>
          <p:spPr>
            <a:xfrm>
              <a:off x="0" y="-21893"/>
              <a:ext cx="914964" cy="175234"/>
            </a:xfrm>
            <a:custGeom>
              <a:avLst/>
              <a:gdLst/>
              <a:ahLst/>
              <a:cxnLst/>
              <a:rect l="l" t="t" r="r" b="b"/>
              <a:pathLst>
                <a:path w="914964" h="175234">
                  <a:moveTo>
                    <a:pt x="0" y="0"/>
                  </a:moveTo>
                  <a:lnTo>
                    <a:pt x="914964" y="0"/>
                  </a:lnTo>
                  <a:lnTo>
                    <a:pt x="914964" y="175234"/>
                  </a:lnTo>
                  <a:lnTo>
                    <a:pt x="0" y="175234"/>
                  </a:lnTo>
                  <a:close/>
                </a:path>
              </a:pathLst>
            </a:custGeom>
            <a:solidFill>
              <a:srgbClr val="1A1A1A"/>
            </a:solidFill>
          </p:spPr>
          <p:txBody>
            <a:bodyPr/>
            <a:lstStyle/>
            <a:p>
              <a:pPr algn="ctr"/>
              <a:r>
                <a:rPr lang="en-GB" sz="3600" dirty="0">
                  <a:solidFill>
                    <a:schemeClr val="bg1"/>
                  </a:solidFill>
                  <a:latin typeface="Oswald Bold" panose="020B0604020202020204" charset="0"/>
                </a:rPr>
                <a:t>AIM</a:t>
              </a:r>
              <a:r>
                <a:rPr lang="en-GB" dirty="0"/>
                <a:t>s</a:t>
              </a:r>
            </a:p>
          </p:txBody>
        </p:sp>
        <p:sp>
          <p:nvSpPr>
            <p:cNvPr id="12" name="TextBox 12"/>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AIM</a:t>
              </a:r>
            </a:p>
          </p:txBody>
        </p:sp>
      </p:grpSp>
      <p:sp>
        <p:nvSpPr>
          <p:cNvPr id="13" name="TextBox 13"/>
          <p:cNvSpPr txBox="1"/>
          <p:nvPr/>
        </p:nvSpPr>
        <p:spPr>
          <a:xfrm>
            <a:off x="2887170" y="828110"/>
            <a:ext cx="11552977" cy="1131785"/>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BACKGROUND OF THE STUDY</a:t>
            </a:r>
          </a:p>
        </p:txBody>
      </p:sp>
      <p:sp>
        <p:nvSpPr>
          <p:cNvPr id="14" name="TextBox 14"/>
          <p:cNvSpPr txBox="1"/>
          <p:nvPr/>
        </p:nvSpPr>
        <p:spPr>
          <a:xfrm>
            <a:off x="1256190" y="3449796"/>
            <a:ext cx="3086099" cy="3215496"/>
          </a:xfrm>
          <a:prstGeom prst="rect">
            <a:avLst/>
          </a:prstGeom>
        </p:spPr>
        <p:txBody>
          <a:bodyPr wrap="square" lIns="0" tIns="0" rIns="0" bIns="0" rtlCol="0" anchor="t">
            <a:spAutoFit/>
          </a:bodyPr>
          <a:lstStyle/>
          <a:p>
            <a:pPr>
              <a:lnSpc>
                <a:spcPts val="2774"/>
              </a:lnSpc>
            </a:pPr>
            <a:r>
              <a:rPr lang="en-US" sz="2010" spc="197" dirty="0">
                <a:solidFill>
                  <a:srgbClr val="231F20"/>
                </a:solidFill>
                <a:latin typeface="DM Sans"/>
              </a:rPr>
              <a:t>To predict the customers who will buy the caravan insurance.</a:t>
            </a:r>
          </a:p>
          <a:p>
            <a:pPr>
              <a:lnSpc>
                <a:spcPts val="2774"/>
              </a:lnSpc>
            </a:pPr>
            <a:endParaRPr lang="en-US" sz="2010" spc="197" dirty="0">
              <a:solidFill>
                <a:srgbClr val="231F20"/>
              </a:solidFill>
              <a:latin typeface="DM Sans"/>
            </a:endParaRPr>
          </a:p>
          <a:p>
            <a:pPr>
              <a:lnSpc>
                <a:spcPts val="2774"/>
              </a:lnSpc>
            </a:pPr>
            <a:r>
              <a:rPr lang="en-US" sz="2010" spc="197" dirty="0">
                <a:solidFill>
                  <a:srgbClr val="231F20"/>
                </a:solidFill>
                <a:latin typeface="DM Sans"/>
              </a:rPr>
              <a:t>To identify the profile of the caravan buyer. </a:t>
            </a:r>
          </a:p>
          <a:p>
            <a:pPr marL="0" lvl="0" indent="0">
              <a:lnSpc>
                <a:spcPts val="2774"/>
              </a:lnSpc>
              <a:spcBef>
                <a:spcPct val="0"/>
              </a:spcBef>
            </a:pPr>
            <a:r>
              <a:rPr lang="en-US" sz="2010" spc="197" dirty="0">
                <a:solidFill>
                  <a:srgbClr val="231F20"/>
                </a:solidFill>
                <a:latin typeface="DM Sans"/>
              </a:rPr>
              <a:t> </a:t>
            </a:r>
          </a:p>
        </p:txBody>
      </p:sp>
      <p:grpSp>
        <p:nvGrpSpPr>
          <p:cNvPr id="15" name="Group 15"/>
          <p:cNvGrpSpPr/>
          <p:nvPr/>
        </p:nvGrpSpPr>
        <p:grpSpPr>
          <a:xfrm>
            <a:off x="13284207" y="2426110"/>
            <a:ext cx="3474003" cy="665342"/>
            <a:chOff x="0" y="0"/>
            <a:chExt cx="914964" cy="175234"/>
          </a:xfrm>
        </p:grpSpPr>
        <p:sp>
          <p:nvSpPr>
            <p:cNvPr id="16" name="Freeform 16"/>
            <p:cNvSpPr/>
            <p:nvPr/>
          </p:nvSpPr>
          <p:spPr>
            <a:xfrm>
              <a:off x="0" y="0"/>
              <a:ext cx="914964" cy="175234"/>
            </a:xfrm>
            <a:custGeom>
              <a:avLst/>
              <a:gdLst/>
              <a:ahLst/>
              <a:cxnLst/>
              <a:rect l="l" t="t" r="r" b="b"/>
              <a:pathLst>
                <a:path w="914964" h="175234">
                  <a:moveTo>
                    <a:pt x="0" y="0"/>
                  </a:moveTo>
                  <a:lnTo>
                    <a:pt x="914964" y="0"/>
                  </a:lnTo>
                  <a:lnTo>
                    <a:pt x="914964" y="175234"/>
                  </a:lnTo>
                  <a:lnTo>
                    <a:pt x="0" y="175234"/>
                  </a:lnTo>
                  <a:close/>
                </a:path>
              </a:pathLst>
            </a:custGeom>
            <a:solidFill>
              <a:srgbClr val="1A1A1A"/>
            </a:solidFill>
          </p:spPr>
          <p:txBody>
            <a:bodyPr/>
            <a:lstStyle/>
            <a:p>
              <a:pPr algn="ctr"/>
              <a:r>
                <a:rPr lang="en-GB" sz="3600" dirty="0">
                  <a:solidFill>
                    <a:schemeClr val="bg1"/>
                  </a:solidFill>
                  <a:latin typeface="Oswald Bold" panose="020B0604020202020204" charset="0"/>
                </a:rPr>
                <a:t>DATA SET </a:t>
              </a:r>
            </a:p>
          </p:txBody>
        </p:sp>
        <p:sp>
          <p:nvSpPr>
            <p:cNvPr id="17" name="TextBox 1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 DATA SET</a:t>
              </a:r>
            </a:p>
          </p:txBody>
        </p:sp>
      </p:grpSp>
      <p:sp>
        <p:nvSpPr>
          <p:cNvPr id="18" name="TextBox 18"/>
          <p:cNvSpPr txBox="1"/>
          <p:nvPr/>
        </p:nvSpPr>
        <p:spPr>
          <a:xfrm>
            <a:off x="13591992" y="3370813"/>
            <a:ext cx="2813643" cy="6088077"/>
          </a:xfrm>
          <a:prstGeom prst="rect">
            <a:avLst/>
          </a:prstGeom>
        </p:spPr>
        <p:txBody>
          <a:bodyPr wrap="square" lIns="0" tIns="0" rIns="0" bIns="0" rtlCol="0" anchor="t">
            <a:spAutoFit/>
          </a:bodyPr>
          <a:lstStyle/>
          <a:p>
            <a:pPr>
              <a:lnSpc>
                <a:spcPts val="2774"/>
              </a:lnSpc>
            </a:pPr>
            <a:r>
              <a:rPr lang="en-US" sz="2010" spc="197" dirty="0">
                <a:solidFill>
                  <a:srgbClr val="231F20"/>
                </a:solidFill>
                <a:latin typeface="DM Sans"/>
              </a:rPr>
              <a:t>Source: Dutch Data Mining Company Sentinel Machine research</a:t>
            </a:r>
          </a:p>
          <a:p>
            <a:pPr>
              <a:lnSpc>
                <a:spcPts val="2774"/>
              </a:lnSpc>
            </a:pPr>
            <a:endParaRPr lang="en-US" sz="2010" spc="197" dirty="0">
              <a:solidFill>
                <a:srgbClr val="231F20"/>
              </a:solidFill>
              <a:latin typeface="DM Sans"/>
            </a:endParaRPr>
          </a:p>
          <a:p>
            <a:pPr>
              <a:lnSpc>
                <a:spcPts val="2774"/>
              </a:lnSpc>
            </a:pPr>
            <a:r>
              <a:rPr lang="en-US" sz="2010" spc="197" dirty="0">
                <a:solidFill>
                  <a:srgbClr val="231F20"/>
                </a:solidFill>
                <a:latin typeface="DM Sans"/>
              </a:rPr>
              <a:t>9822 records : 5822 Training Data and 4000 Test Data</a:t>
            </a:r>
          </a:p>
          <a:p>
            <a:pPr>
              <a:lnSpc>
                <a:spcPts val="2774"/>
              </a:lnSpc>
            </a:pPr>
            <a:endParaRPr lang="en-US" sz="2010" spc="197" dirty="0">
              <a:solidFill>
                <a:srgbClr val="231F20"/>
              </a:solidFill>
              <a:latin typeface="DM Sans"/>
            </a:endParaRPr>
          </a:p>
          <a:p>
            <a:pPr>
              <a:lnSpc>
                <a:spcPts val="2774"/>
              </a:lnSpc>
            </a:pPr>
            <a:r>
              <a:rPr lang="en-US" sz="2010" spc="197" dirty="0">
                <a:solidFill>
                  <a:srgbClr val="231F20"/>
                </a:solidFill>
                <a:latin typeface="DM Sans"/>
              </a:rPr>
              <a:t>86 Attributes : </a:t>
            </a:r>
          </a:p>
          <a:p>
            <a:pPr>
              <a:lnSpc>
                <a:spcPts val="2774"/>
              </a:lnSpc>
            </a:pPr>
            <a:r>
              <a:rPr lang="en-US" sz="2010" spc="197" dirty="0">
                <a:solidFill>
                  <a:srgbClr val="231F20"/>
                </a:solidFill>
                <a:latin typeface="DM Sans"/>
              </a:rPr>
              <a:t>◦1-43 socio demographic</a:t>
            </a:r>
          </a:p>
          <a:p>
            <a:pPr>
              <a:lnSpc>
                <a:spcPts val="2774"/>
              </a:lnSpc>
            </a:pPr>
            <a:r>
              <a:rPr lang="en-US" sz="2010" spc="197" dirty="0">
                <a:solidFill>
                  <a:srgbClr val="231F20"/>
                </a:solidFill>
                <a:latin typeface="DM Sans"/>
              </a:rPr>
              <a:t>◦43-86 Product ownership</a:t>
            </a:r>
          </a:p>
          <a:p>
            <a:pPr>
              <a:lnSpc>
                <a:spcPts val="2774"/>
              </a:lnSpc>
            </a:pPr>
            <a:r>
              <a:rPr lang="en-US" sz="2010" spc="197" dirty="0">
                <a:solidFill>
                  <a:srgbClr val="231F20"/>
                </a:solidFill>
                <a:latin typeface="DM Sans"/>
              </a:rPr>
              <a:t> </a:t>
            </a:r>
          </a:p>
          <a:p>
            <a:pPr marL="0" lvl="0" indent="0" algn="ctr">
              <a:lnSpc>
                <a:spcPts val="2774"/>
              </a:lnSpc>
              <a:spcBef>
                <a:spcPct val="0"/>
              </a:spcBef>
            </a:pPr>
            <a:endParaRPr lang="en-US" sz="2010" spc="197" dirty="0">
              <a:solidFill>
                <a:srgbClr val="231F20"/>
              </a:solidFill>
              <a:latin typeface="DM Sans"/>
            </a:endParaRPr>
          </a:p>
        </p:txBody>
      </p:sp>
      <p:pic>
        <p:nvPicPr>
          <p:cNvPr id="19" name="Picture 1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479722" y="-4833750"/>
            <a:ext cx="7616557" cy="7815497"/>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4176364">
            <a:off x="-4101166" y="6543576"/>
            <a:ext cx="7616557" cy="7815497"/>
          </a:xfrm>
          <a:prstGeom prst="rect">
            <a:avLst/>
          </a:prstGeom>
        </p:spPr>
      </p:pic>
      <p:grpSp>
        <p:nvGrpSpPr>
          <p:cNvPr id="21" name="Group 15">
            <a:extLst>
              <a:ext uri="{FF2B5EF4-FFF2-40B4-BE49-F238E27FC236}">
                <a16:creationId xmlns:a16="http://schemas.microsoft.com/office/drawing/2014/main" id="{A9D86C55-9FC8-9E67-EABA-36C2E111056F}"/>
              </a:ext>
            </a:extLst>
          </p:cNvPr>
          <p:cNvGrpSpPr/>
          <p:nvPr/>
        </p:nvGrpSpPr>
        <p:grpSpPr>
          <a:xfrm>
            <a:off x="6645418" y="3199581"/>
            <a:ext cx="4616780" cy="4134192"/>
            <a:chOff x="-263237" y="-5489"/>
            <a:chExt cx="1248069" cy="1088840"/>
          </a:xfrm>
        </p:grpSpPr>
        <p:sp>
          <p:nvSpPr>
            <p:cNvPr id="22" name="Freeform 16">
              <a:extLst>
                <a:ext uri="{FF2B5EF4-FFF2-40B4-BE49-F238E27FC236}">
                  <a16:creationId xmlns:a16="http://schemas.microsoft.com/office/drawing/2014/main" id="{BEB451E4-1B37-0BA9-8B00-75D25A6FE184}"/>
                </a:ext>
              </a:extLst>
            </p:cNvPr>
            <p:cNvSpPr/>
            <p:nvPr/>
          </p:nvSpPr>
          <p:spPr>
            <a:xfrm>
              <a:off x="-263237" y="-5489"/>
              <a:ext cx="1231800" cy="175234"/>
            </a:xfrm>
            <a:custGeom>
              <a:avLst/>
              <a:gdLst/>
              <a:ahLst/>
              <a:cxnLst/>
              <a:rect l="l" t="t" r="r" b="b"/>
              <a:pathLst>
                <a:path w="914964" h="175234">
                  <a:moveTo>
                    <a:pt x="0" y="0"/>
                  </a:moveTo>
                  <a:lnTo>
                    <a:pt x="914964" y="0"/>
                  </a:lnTo>
                  <a:lnTo>
                    <a:pt x="914964" y="175234"/>
                  </a:lnTo>
                  <a:lnTo>
                    <a:pt x="0" y="175234"/>
                  </a:lnTo>
                  <a:close/>
                </a:path>
              </a:pathLst>
            </a:custGeom>
            <a:solidFill>
              <a:srgbClr val="1A1A1A"/>
            </a:solidFill>
          </p:spPr>
          <p:txBody>
            <a:bodyPr/>
            <a:lstStyle/>
            <a:p>
              <a:pPr algn="ctr"/>
              <a:r>
                <a:rPr lang="en-GB" sz="3600" dirty="0">
                  <a:solidFill>
                    <a:schemeClr val="bg1"/>
                  </a:solidFill>
                  <a:latin typeface="Oswald Bold" panose="020B0604020202020204" charset="0"/>
                </a:rPr>
                <a:t>METHODOLOGY </a:t>
              </a:r>
            </a:p>
          </p:txBody>
        </p:sp>
        <p:sp>
          <p:nvSpPr>
            <p:cNvPr id="23" name="TextBox 17">
              <a:extLst>
                <a:ext uri="{FF2B5EF4-FFF2-40B4-BE49-F238E27FC236}">
                  <a16:creationId xmlns:a16="http://schemas.microsoft.com/office/drawing/2014/main" id="{E619877B-6B87-26F4-B19C-5C9C43523962}"/>
                </a:ext>
              </a:extLst>
            </p:cNvPr>
            <p:cNvSpPr txBox="1"/>
            <p:nvPr/>
          </p:nvSpPr>
          <p:spPr>
            <a:xfrm>
              <a:off x="-246968" y="213401"/>
              <a:ext cx="1231800" cy="869950"/>
            </a:xfrm>
            <a:prstGeom prst="rect">
              <a:avLst/>
            </a:prstGeom>
          </p:spPr>
          <p:txBody>
            <a:bodyPr lIns="50800" tIns="50800" rIns="50800" bIns="50800" rtlCol="0" anchor="ctr"/>
            <a:lstStyle/>
            <a:p>
              <a:pPr marL="0" lvl="0" indent="0" algn="just">
                <a:spcBef>
                  <a:spcPct val="0"/>
                </a:spcBef>
              </a:pPr>
              <a:r>
                <a:rPr lang="en-US" sz="1000" spc="29" dirty="0">
                  <a:latin typeface="DM Sans Bold"/>
                </a:rPr>
                <a:t> </a:t>
              </a:r>
              <a:r>
                <a:rPr lang="en-GB" sz="2010" spc="197" dirty="0">
                  <a:solidFill>
                    <a:srgbClr val="231F20"/>
                  </a:solidFill>
                  <a:latin typeface="DM Sans"/>
                </a:rPr>
                <a:t>We are employing the three balancing approaches of under sampling, and over sampling since the data is unbalanced. </a:t>
              </a:r>
            </a:p>
            <a:p>
              <a:pPr marL="0" lvl="0" indent="0" algn="just">
                <a:spcBef>
                  <a:spcPct val="0"/>
                </a:spcBef>
              </a:pPr>
              <a:r>
                <a:rPr lang="en-GB" sz="2010" spc="197" dirty="0">
                  <a:solidFill>
                    <a:srgbClr val="231F20"/>
                  </a:solidFill>
                  <a:latin typeface="DM Sans"/>
                </a:rPr>
                <a:t>In each technique, we have taken five different algorithms into consideration. They are -C5,Random Tree, CHAID, Logistic Regression and C&amp;RT</a:t>
              </a:r>
              <a:endParaRPr lang="en-US" sz="2010" spc="197" dirty="0">
                <a:solidFill>
                  <a:srgbClr val="231F20"/>
                </a:solidFill>
                <a:latin typeface="DM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EC6A214-3433-3B5D-8760-8C3395F080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3431141" y="-8806101"/>
            <a:ext cx="13977230" cy="14342307"/>
          </a:xfrm>
          <a:prstGeom prst="rect">
            <a:avLst/>
          </a:prstGeom>
        </p:spPr>
      </p:pic>
      <p:pic>
        <p:nvPicPr>
          <p:cNvPr id="4" name="Picture 31">
            <a:extLst>
              <a:ext uri="{FF2B5EF4-FFF2-40B4-BE49-F238E27FC236}">
                <a16:creationId xmlns:a16="http://schemas.microsoft.com/office/drawing/2014/main" id="{F0044891-4CC5-A8D6-B995-43C3CF50E3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5959915" y="4911169"/>
            <a:ext cx="13977230" cy="14342307"/>
          </a:xfrm>
          <a:prstGeom prst="rect">
            <a:avLst/>
          </a:prstGeom>
        </p:spPr>
      </p:pic>
      <p:sp>
        <p:nvSpPr>
          <p:cNvPr id="5" name="TextBox 23">
            <a:extLst>
              <a:ext uri="{FF2B5EF4-FFF2-40B4-BE49-F238E27FC236}">
                <a16:creationId xmlns:a16="http://schemas.microsoft.com/office/drawing/2014/main" id="{D6CC7422-CA64-5032-4C97-144EA12CA069}"/>
              </a:ext>
            </a:extLst>
          </p:cNvPr>
          <p:cNvSpPr txBox="1"/>
          <p:nvPr/>
        </p:nvSpPr>
        <p:spPr>
          <a:xfrm>
            <a:off x="634303" y="3543254"/>
            <a:ext cx="17019394" cy="3200492"/>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  THANK </a:t>
            </a:r>
          </a:p>
          <a:p>
            <a:pPr marL="0" lvl="0" indent="0" algn="ctr">
              <a:lnSpc>
                <a:spcPts val="13015"/>
              </a:lnSpc>
              <a:spcBef>
                <a:spcPct val="0"/>
              </a:spcBef>
            </a:pPr>
            <a:r>
              <a:rPr lang="en-US" sz="9431" spc="924" dirty="0">
                <a:solidFill>
                  <a:srgbClr val="231F20"/>
                </a:solidFill>
                <a:latin typeface="Oswald Bold"/>
              </a:rPr>
              <a:t>  YOU!</a:t>
            </a:r>
          </a:p>
        </p:txBody>
      </p:sp>
    </p:spTree>
    <p:extLst>
      <p:ext uri="{BB962C8B-B14F-4D97-AF65-F5344CB8AC3E}">
        <p14:creationId xmlns:p14="http://schemas.microsoft.com/office/powerpoint/2010/main" val="238257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2683214" y="7672138"/>
            <a:ext cx="13977230" cy="1434230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2076940" y="-3354783"/>
            <a:ext cx="7032580" cy="7216267"/>
          </a:xfrm>
          <a:prstGeom prst="rect">
            <a:avLst/>
          </a:prstGeom>
        </p:spPr>
      </p:pic>
      <p:sp>
        <p:nvSpPr>
          <p:cNvPr id="4" name="TextBox 4"/>
          <p:cNvSpPr txBox="1"/>
          <p:nvPr/>
        </p:nvSpPr>
        <p:spPr>
          <a:xfrm>
            <a:off x="2361367" y="1207516"/>
            <a:ext cx="9537014" cy="1594138"/>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a:rPr>
              <a:t>REFERENCES</a:t>
            </a:r>
          </a:p>
        </p:txBody>
      </p:sp>
      <p:grpSp>
        <p:nvGrpSpPr>
          <p:cNvPr id="5" name="Group 5"/>
          <p:cNvGrpSpPr/>
          <p:nvPr/>
        </p:nvGrpSpPr>
        <p:grpSpPr>
          <a:xfrm>
            <a:off x="16333169" y="8069439"/>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24419" y="-1349021"/>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TextBox 11">
            <a:extLst>
              <a:ext uri="{FF2B5EF4-FFF2-40B4-BE49-F238E27FC236}">
                <a16:creationId xmlns:a16="http://schemas.microsoft.com/office/drawing/2014/main" id="{4EE1E8A3-3371-4C1D-535D-CE4B39D0A4E3}"/>
              </a:ext>
            </a:extLst>
          </p:cNvPr>
          <p:cNvSpPr txBox="1"/>
          <p:nvPr/>
        </p:nvSpPr>
        <p:spPr>
          <a:xfrm>
            <a:off x="1676400" y="3025095"/>
            <a:ext cx="12420600" cy="5943037"/>
          </a:xfrm>
          <a:prstGeom prst="rect">
            <a:avLst/>
          </a:prstGeom>
          <a:noFill/>
        </p:spPr>
        <p:txBody>
          <a:bodyPr wrap="square">
            <a:spAutoFit/>
          </a:bodyPr>
          <a:lstStyle/>
          <a:p>
            <a:pPr lvl="0">
              <a:lnSpc>
                <a:spcPct val="107000"/>
              </a:lnSpc>
            </a:pPr>
            <a:r>
              <a:rPr lang="en-IN" sz="2000" dirty="0">
                <a:latin typeface="DM Sans" pitchFamily="2" charset="0"/>
              </a:rPr>
              <a:t>IBM. (n.d.). IBM SPSS Decision Tree. Available at: </a:t>
            </a:r>
            <a:r>
              <a:rPr lang="en-IN" sz="2000" dirty="0">
                <a:latin typeface="DM Sans" pitchFamily="2" charset="0"/>
                <a:hlinkClick r:id="rId4"/>
              </a:rPr>
              <a:t>https://www.ibm.com/uk-en/products/spss-decision-trees</a:t>
            </a:r>
            <a:r>
              <a:rPr lang="en-GB"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(Accessed:13/04/2022)</a:t>
            </a:r>
            <a:endParaRPr lang="en-IN" sz="2000" dirty="0">
              <a:latin typeface="DM Sans" pitchFamily="2" charset="0"/>
            </a:endParaRPr>
          </a:p>
          <a:p>
            <a:endParaRPr lang="en-IN" sz="2000" dirty="0">
              <a:latin typeface="DM Sans" pitchFamily="2" charset="0"/>
            </a:endParaRPr>
          </a:p>
          <a:p>
            <a:r>
              <a:rPr lang="en-IN" sz="2000" dirty="0">
                <a:latin typeface="DM Sans" pitchFamily="2" charset="0"/>
              </a:rPr>
              <a:t>Xiao, X., Xu, H., &amp;amp; Xu, S. (2015). Using IBM SPSS modeler to improve undergraduate mathematical modelling competence. Computer Applications in Engineering Education, 603-609.</a:t>
            </a:r>
          </a:p>
          <a:p>
            <a:endParaRPr lang="en-IN" sz="2000" dirty="0">
              <a:latin typeface="DM Sans" pitchFamily="2" charset="0"/>
            </a:endParaRPr>
          </a:p>
          <a:p>
            <a:pPr>
              <a:lnSpc>
                <a:spcPct val="107000"/>
              </a:lnSpc>
            </a:pPr>
            <a:r>
              <a:rPr lang="en-GB" sz="2000" dirty="0">
                <a:latin typeface="DM Sans" pitchFamily="2" charset="0"/>
                <a:hlinkClick r:id="rId5">
                  <a:extLst>
                    <a:ext uri="{A12FA001-AC4F-418D-AE19-62706E023703}">
                      <ahyp:hlinkClr xmlns:ahyp="http://schemas.microsoft.com/office/drawing/2018/hyperlinkcolor" val="tx"/>
                    </a:ext>
                  </a:extLst>
                </a:hlinkClick>
              </a:rPr>
              <a:t>Confused (2023) </a:t>
            </a:r>
            <a:r>
              <a:rPr lang="en-GB" sz="2000" dirty="0">
                <a:latin typeface="DM Sans" pitchFamily="2" charset="0"/>
              </a:rPr>
              <a:t>Has car insurance gone up in 2023? Available at: </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https://www.confused.com/car-insurance/guides/has-car-insurance-gone-up</a:t>
            </a:r>
            <a:r>
              <a:rPr lang="en-GB"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 ( Accessed:12/04/2023)</a:t>
            </a:r>
            <a:endPar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Statista (2023) </a:t>
            </a:r>
            <a:r>
              <a:rPr lang="en-GB" b="1" i="0" dirty="0">
                <a:solidFill>
                  <a:srgbClr val="0F2741"/>
                </a:solidFill>
                <a:effectLst/>
                <a:latin typeface="Open Sans" panose="020B0606030504020204" pitchFamily="34" charset="0"/>
              </a:rPr>
              <a:t>Average car insurance cost in the United Kingdom (UK) in 2022, by age. Available at: </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https://www.statista.com/statistics/751199/average-car-insurance-cost-by-age/</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 (Accessed:13/04/2022)</a:t>
            </a:r>
          </a:p>
          <a:p>
            <a:pPr lvl="0">
              <a:lnSpc>
                <a:spcPct val="107000"/>
              </a:lnSpc>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GB"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Money Helper(2023) </a:t>
            </a:r>
            <a:r>
              <a:rPr lang="en-GB" b="1" i="0" dirty="0">
                <a:solidFill>
                  <a:srgbClr val="0F19A0"/>
                </a:solidFill>
                <a:effectLst/>
                <a:latin typeface="Roobert"/>
              </a:rPr>
              <a:t>What is the average cost of car </a:t>
            </a:r>
            <a:r>
              <a:rPr lang="en-GB" b="1" i="0" dirty="0" err="1">
                <a:solidFill>
                  <a:srgbClr val="0F19A0"/>
                </a:solidFill>
                <a:effectLst/>
                <a:latin typeface="Roobert"/>
              </a:rPr>
              <a:t>insurance?</a:t>
            </a:r>
            <a:r>
              <a:rPr lang="en-GB"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://www.moneyhelper.org.uk/en/blog/car-insurance/what-is-the-average-cost-of-car-insurance</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(Accessed:13/04/2022)</a:t>
            </a:r>
          </a:p>
          <a:p>
            <a:pPr lvl="0">
              <a:lnSpc>
                <a:spcPct val="107000"/>
              </a:lnSpc>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latin typeface="DM Sans" pitchFamily="2" charset="0"/>
            </a:endParaRPr>
          </a:p>
          <a:p>
            <a:endParaRPr lang="en-IN" dirty="0"/>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2683214" y="7543802"/>
            <a:ext cx="13977230" cy="1434230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2076940" y="-3354783"/>
            <a:ext cx="7032580" cy="7216267"/>
          </a:xfrm>
          <a:prstGeom prst="rect">
            <a:avLst/>
          </a:prstGeom>
        </p:spPr>
      </p:pic>
      <p:sp>
        <p:nvSpPr>
          <p:cNvPr id="4" name="TextBox 4"/>
          <p:cNvSpPr txBox="1"/>
          <p:nvPr/>
        </p:nvSpPr>
        <p:spPr>
          <a:xfrm>
            <a:off x="2361367" y="1207516"/>
            <a:ext cx="9537014"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a:rPr>
              <a:t>APPENDIX</a:t>
            </a:r>
          </a:p>
        </p:txBody>
      </p:sp>
      <p:grpSp>
        <p:nvGrpSpPr>
          <p:cNvPr id="5" name="Group 5"/>
          <p:cNvGrpSpPr/>
          <p:nvPr/>
        </p:nvGrpSpPr>
        <p:grpSpPr>
          <a:xfrm>
            <a:off x="16333169" y="8069439"/>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24419" y="-1349021"/>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1">
            <a:extLst>
              <a:ext uri="{FF2B5EF4-FFF2-40B4-BE49-F238E27FC236}">
                <a16:creationId xmlns:a16="http://schemas.microsoft.com/office/drawing/2014/main" id="{AA7E1ADC-41BD-FAF9-C570-24B4D742A387}"/>
              </a:ext>
            </a:extLst>
          </p:cNvPr>
          <p:cNvPicPr>
            <a:picLocks noChangeAspect="1"/>
          </p:cNvPicPr>
          <p:nvPr/>
        </p:nvPicPr>
        <p:blipFill>
          <a:blip r:embed="rId4"/>
          <a:stretch>
            <a:fillRect/>
          </a:stretch>
        </p:blipFill>
        <p:spPr>
          <a:xfrm>
            <a:off x="1870276" y="3665465"/>
            <a:ext cx="11921924" cy="5234014"/>
          </a:xfrm>
          <a:prstGeom prst="rect">
            <a:avLst/>
          </a:prstGeom>
        </p:spPr>
      </p:pic>
      <p:sp>
        <p:nvSpPr>
          <p:cNvPr id="13" name="TextBox 12">
            <a:extLst>
              <a:ext uri="{FF2B5EF4-FFF2-40B4-BE49-F238E27FC236}">
                <a16:creationId xmlns:a16="http://schemas.microsoft.com/office/drawing/2014/main" id="{1906B77E-DEE9-5155-C4F1-A9012FFF5214}"/>
              </a:ext>
            </a:extLst>
          </p:cNvPr>
          <p:cNvSpPr txBox="1"/>
          <p:nvPr/>
        </p:nvSpPr>
        <p:spPr>
          <a:xfrm>
            <a:off x="1676400" y="2959739"/>
            <a:ext cx="8340524" cy="400110"/>
          </a:xfrm>
          <a:prstGeom prst="rect">
            <a:avLst/>
          </a:prstGeom>
          <a:noFill/>
        </p:spPr>
        <p:txBody>
          <a:bodyPr wrap="square" rtlCol="0">
            <a:spAutoFit/>
          </a:bodyPr>
          <a:lstStyle/>
          <a:p>
            <a:r>
              <a:rPr lang="en-GB" sz="2000" dirty="0">
                <a:latin typeface="DM Sans" pitchFamily="2" charset="0"/>
              </a:rPr>
              <a:t>1. R code to explore heatmap after feature selection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C326435-7BA9-5570-58BC-E62E95CB0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07487"/>
            <a:ext cx="15239999"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45F12-9A5D-659F-EEAC-EFC812B761A3}"/>
              </a:ext>
            </a:extLst>
          </p:cNvPr>
          <p:cNvSpPr txBox="1"/>
          <p:nvPr/>
        </p:nvSpPr>
        <p:spPr>
          <a:xfrm>
            <a:off x="1981200" y="1638300"/>
            <a:ext cx="14097000" cy="345287"/>
          </a:xfrm>
          <a:prstGeom prst="rect">
            <a:avLst/>
          </a:prstGeom>
          <a:noFill/>
        </p:spPr>
        <p:txBody>
          <a:bodyPr wrap="square">
            <a:spAutoFit/>
          </a:bodyPr>
          <a:lstStyle/>
          <a:p>
            <a:pPr>
              <a:lnSpc>
                <a:spcPct val="90000"/>
              </a:lnSpc>
              <a:spcBef>
                <a:spcPct val="0"/>
              </a:spcBef>
              <a:spcAft>
                <a:spcPts val="600"/>
              </a:spcAft>
            </a:pPr>
            <a:r>
              <a:rPr lang="en-US" sz="1800" b="1" dirty="0">
                <a:latin typeface="DM Sans" pitchFamily="2" charset="0"/>
                <a:ea typeface="+mj-ea"/>
                <a:cs typeface="+mj-cs"/>
              </a:rPr>
              <a:t>2. R code for Correlation Coeff of important (17) attributes with No. of mobile home Policy</a:t>
            </a:r>
          </a:p>
        </p:txBody>
      </p:sp>
    </p:spTree>
    <p:extLst>
      <p:ext uri="{BB962C8B-B14F-4D97-AF65-F5344CB8AC3E}">
        <p14:creationId xmlns:p14="http://schemas.microsoft.com/office/powerpoint/2010/main" val="781596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CDB29-63C8-460A-A34D-02FAE7E6748B}"/>
              </a:ext>
            </a:extLst>
          </p:cNvPr>
          <p:cNvPicPr>
            <a:picLocks noChangeAspect="1"/>
          </p:cNvPicPr>
          <p:nvPr/>
        </p:nvPicPr>
        <p:blipFill>
          <a:blip r:embed="rId2"/>
          <a:stretch>
            <a:fillRect/>
          </a:stretch>
        </p:blipFill>
        <p:spPr>
          <a:xfrm>
            <a:off x="476250" y="1124011"/>
            <a:ext cx="17335500" cy="9162990"/>
          </a:xfrm>
          <a:prstGeom prst="rect">
            <a:avLst/>
          </a:prstGeom>
        </p:spPr>
      </p:pic>
      <p:sp>
        <p:nvSpPr>
          <p:cNvPr id="3" name="TextBox 2">
            <a:extLst>
              <a:ext uri="{FF2B5EF4-FFF2-40B4-BE49-F238E27FC236}">
                <a16:creationId xmlns:a16="http://schemas.microsoft.com/office/drawing/2014/main" id="{D8AD9442-5DC6-DC50-48B3-48EFF426D16E}"/>
              </a:ext>
            </a:extLst>
          </p:cNvPr>
          <p:cNvSpPr txBox="1"/>
          <p:nvPr/>
        </p:nvSpPr>
        <p:spPr>
          <a:xfrm>
            <a:off x="1371600" y="723900"/>
            <a:ext cx="6019800" cy="400110"/>
          </a:xfrm>
          <a:prstGeom prst="rect">
            <a:avLst/>
          </a:prstGeom>
          <a:noFill/>
        </p:spPr>
        <p:txBody>
          <a:bodyPr wrap="square" rtlCol="0">
            <a:spAutoFit/>
          </a:bodyPr>
          <a:lstStyle/>
          <a:p>
            <a:r>
              <a:rPr lang="en-GB" sz="2000" dirty="0">
                <a:latin typeface="DM Sans" pitchFamily="2" charset="0"/>
              </a:rPr>
              <a:t>3. The SPSS Models</a:t>
            </a:r>
          </a:p>
        </p:txBody>
      </p:sp>
      <p:sp>
        <p:nvSpPr>
          <p:cNvPr id="4" name="TextBox 3">
            <a:extLst>
              <a:ext uri="{FF2B5EF4-FFF2-40B4-BE49-F238E27FC236}">
                <a16:creationId xmlns:a16="http://schemas.microsoft.com/office/drawing/2014/main" id="{234E0DF6-7AE2-AB25-A7AF-60D26377CE7E}"/>
              </a:ext>
            </a:extLst>
          </p:cNvPr>
          <p:cNvSpPr txBox="1"/>
          <p:nvPr/>
        </p:nvSpPr>
        <p:spPr>
          <a:xfrm>
            <a:off x="2324100" y="1124010"/>
            <a:ext cx="13639800" cy="646331"/>
          </a:xfrm>
          <a:prstGeom prst="rect">
            <a:avLst/>
          </a:prstGeom>
          <a:noFill/>
        </p:spPr>
        <p:txBody>
          <a:bodyPr wrap="square" rtlCol="0">
            <a:spAutoFit/>
          </a:bodyPr>
          <a:lstStyle/>
          <a:p>
            <a:r>
              <a:rPr lang="en-GB" sz="3600" dirty="0"/>
              <a:t>70-30 Balancing with all features and selected features</a:t>
            </a:r>
          </a:p>
        </p:txBody>
      </p:sp>
    </p:spTree>
    <p:extLst>
      <p:ext uri="{BB962C8B-B14F-4D97-AF65-F5344CB8AC3E}">
        <p14:creationId xmlns:p14="http://schemas.microsoft.com/office/powerpoint/2010/main" val="2126500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F826E-9752-1A92-D51E-0CC028C94ED3}"/>
              </a:ext>
            </a:extLst>
          </p:cNvPr>
          <p:cNvPicPr>
            <a:picLocks noChangeAspect="1"/>
          </p:cNvPicPr>
          <p:nvPr/>
        </p:nvPicPr>
        <p:blipFill rotWithShape="1">
          <a:blip r:embed="rId2"/>
          <a:srcRect b="2154"/>
          <a:stretch/>
        </p:blipFill>
        <p:spPr>
          <a:xfrm>
            <a:off x="762000" y="1104900"/>
            <a:ext cx="17373600" cy="8884920"/>
          </a:xfrm>
          <a:prstGeom prst="rect">
            <a:avLst/>
          </a:prstGeom>
        </p:spPr>
      </p:pic>
      <p:sp>
        <p:nvSpPr>
          <p:cNvPr id="3" name="TextBox 2">
            <a:extLst>
              <a:ext uri="{FF2B5EF4-FFF2-40B4-BE49-F238E27FC236}">
                <a16:creationId xmlns:a16="http://schemas.microsoft.com/office/drawing/2014/main" id="{591C6A43-34CF-AC7E-AD47-9F5E445B3352}"/>
              </a:ext>
            </a:extLst>
          </p:cNvPr>
          <p:cNvSpPr txBox="1"/>
          <p:nvPr/>
        </p:nvSpPr>
        <p:spPr>
          <a:xfrm>
            <a:off x="2286000" y="419100"/>
            <a:ext cx="13639800" cy="646331"/>
          </a:xfrm>
          <a:prstGeom prst="rect">
            <a:avLst/>
          </a:prstGeom>
          <a:noFill/>
        </p:spPr>
        <p:txBody>
          <a:bodyPr wrap="square" rtlCol="0">
            <a:spAutoFit/>
          </a:bodyPr>
          <a:lstStyle/>
          <a:p>
            <a:r>
              <a:rPr lang="en-GB" sz="3600" dirty="0"/>
              <a:t>75-25 Balancing with all features and selected features</a:t>
            </a:r>
          </a:p>
        </p:txBody>
      </p:sp>
    </p:spTree>
    <p:extLst>
      <p:ext uri="{BB962C8B-B14F-4D97-AF65-F5344CB8AC3E}">
        <p14:creationId xmlns:p14="http://schemas.microsoft.com/office/powerpoint/2010/main" val="109729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E50904-B5FE-9AAA-DDFD-FA60B515A5BA}"/>
              </a:ext>
            </a:extLst>
          </p:cNvPr>
          <p:cNvPicPr>
            <a:picLocks noChangeAspect="1"/>
          </p:cNvPicPr>
          <p:nvPr/>
        </p:nvPicPr>
        <p:blipFill>
          <a:blip r:embed="rId2"/>
          <a:stretch>
            <a:fillRect/>
          </a:stretch>
        </p:blipFill>
        <p:spPr>
          <a:xfrm>
            <a:off x="2118360" y="1150620"/>
            <a:ext cx="14097000" cy="4572000"/>
          </a:xfrm>
          <a:prstGeom prst="rect">
            <a:avLst/>
          </a:prstGeom>
        </p:spPr>
      </p:pic>
      <p:pic>
        <p:nvPicPr>
          <p:cNvPr id="3" name="Picture 2">
            <a:extLst>
              <a:ext uri="{FF2B5EF4-FFF2-40B4-BE49-F238E27FC236}">
                <a16:creationId xmlns:a16="http://schemas.microsoft.com/office/drawing/2014/main" id="{96E28C1A-B8B7-624D-F617-2B90484BA2B3}"/>
              </a:ext>
            </a:extLst>
          </p:cNvPr>
          <p:cNvPicPr>
            <a:picLocks noChangeAspect="1"/>
          </p:cNvPicPr>
          <p:nvPr/>
        </p:nvPicPr>
        <p:blipFill>
          <a:blip r:embed="rId3"/>
          <a:stretch>
            <a:fillRect/>
          </a:stretch>
        </p:blipFill>
        <p:spPr>
          <a:xfrm>
            <a:off x="2270760" y="5715000"/>
            <a:ext cx="13792200" cy="4572000"/>
          </a:xfrm>
          <a:prstGeom prst="rect">
            <a:avLst/>
          </a:prstGeom>
        </p:spPr>
      </p:pic>
      <p:sp>
        <p:nvSpPr>
          <p:cNvPr id="4" name="TextBox 3">
            <a:extLst>
              <a:ext uri="{FF2B5EF4-FFF2-40B4-BE49-F238E27FC236}">
                <a16:creationId xmlns:a16="http://schemas.microsoft.com/office/drawing/2014/main" id="{89462209-10CE-CD30-AA02-F01520ADA16D}"/>
              </a:ext>
            </a:extLst>
          </p:cNvPr>
          <p:cNvSpPr txBox="1"/>
          <p:nvPr/>
        </p:nvSpPr>
        <p:spPr>
          <a:xfrm>
            <a:off x="2286000" y="419100"/>
            <a:ext cx="13639800" cy="646331"/>
          </a:xfrm>
          <a:prstGeom prst="rect">
            <a:avLst/>
          </a:prstGeom>
          <a:noFill/>
        </p:spPr>
        <p:txBody>
          <a:bodyPr wrap="square" rtlCol="0">
            <a:spAutoFit/>
          </a:bodyPr>
          <a:lstStyle/>
          <a:p>
            <a:r>
              <a:rPr lang="en-GB" sz="3600" dirty="0"/>
              <a:t>65-35 Balancing with all features and selected features</a:t>
            </a:r>
          </a:p>
        </p:txBody>
      </p:sp>
    </p:spTree>
    <p:extLst>
      <p:ext uri="{BB962C8B-B14F-4D97-AF65-F5344CB8AC3E}">
        <p14:creationId xmlns:p14="http://schemas.microsoft.com/office/powerpoint/2010/main" val="2669215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9BD3BE-C041-86B6-FE88-EE7CF8D465B0}"/>
              </a:ext>
            </a:extLst>
          </p:cNvPr>
          <p:cNvPicPr>
            <a:picLocks noChangeAspect="1"/>
          </p:cNvPicPr>
          <p:nvPr/>
        </p:nvPicPr>
        <p:blipFill>
          <a:blip r:embed="rId2"/>
          <a:stretch>
            <a:fillRect/>
          </a:stretch>
        </p:blipFill>
        <p:spPr>
          <a:xfrm>
            <a:off x="1143000" y="190500"/>
            <a:ext cx="16459199" cy="9067800"/>
          </a:xfrm>
          <a:prstGeom prst="rect">
            <a:avLst/>
          </a:prstGeom>
        </p:spPr>
      </p:pic>
    </p:spTree>
    <p:extLst>
      <p:ext uri="{BB962C8B-B14F-4D97-AF65-F5344CB8AC3E}">
        <p14:creationId xmlns:p14="http://schemas.microsoft.com/office/powerpoint/2010/main" val="3247323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9C97F-FD21-0492-9BBC-2D521259261E}"/>
              </a:ext>
            </a:extLst>
          </p:cNvPr>
          <p:cNvPicPr>
            <a:picLocks noChangeAspect="1"/>
          </p:cNvPicPr>
          <p:nvPr/>
        </p:nvPicPr>
        <p:blipFill>
          <a:blip r:embed="rId2"/>
          <a:stretch>
            <a:fillRect/>
          </a:stretch>
        </p:blipFill>
        <p:spPr>
          <a:xfrm>
            <a:off x="1752600" y="1790700"/>
            <a:ext cx="14478000" cy="7262812"/>
          </a:xfrm>
          <a:prstGeom prst="rect">
            <a:avLst/>
          </a:prstGeom>
        </p:spPr>
      </p:pic>
      <p:sp>
        <p:nvSpPr>
          <p:cNvPr id="4" name="TextBox 3">
            <a:extLst>
              <a:ext uri="{FF2B5EF4-FFF2-40B4-BE49-F238E27FC236}">
                <a16:creationId xmlns:a16="http://schemas.microsoft.com/office/drawing/2014/main" id="{2BD2FA73-3FF1-745F-D9B5-0709693F0B3C}"/>
              </a:ext>
            </a:extLst>
          </p:cNvPr>
          <p:cNvSpPr txBox="1"/>
          <p:nvPr/>
        </p:nvSpPr>
        <p:spPr>
          <a:xfrm>
            <a:off x="1600200" y="1033433"/>
            <a:ext cx="11201400" cy="400110"/>
          </a:xfrm>
          <a:prstGeom prst="rect">
            <a:avLst/>
          </a:prstGeom>
          <a:noFill/>
        </p:spPr>
        <p:txBody>
          <a:bodyPr wrap="square" rtlCol="0">
            <a:spAutoFit/>
          </a:bodyPr>
          <a:lstStyle/>
          <a:p>
            <a:r>
              <a:rPr lang="en-GB" sz="2000" dirty="0">
                <a:latin typeface="DM Sans" pitchFamily="2" charset="0"/>
              </a:rPr>
              <a:t>4. The feature selection </a:t>
            </a:r>
          </a:p>
        </p:txBody>
      </p:sp>
    </p:spTree>
    <p:extLst>
      <p:ext uri="{BB962C8B-B14F-4D97-AF65-F5344CB8AC3E}">
        <p14:creationId xmlns:p14="http://schemas.microsoft.com/office/powerpoint/2010/main" val="224201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sp>
        <p:nvSpPr>
          <p:cNvPr id="12" name="TextBox 12"/>
          <p:cNvSpPr txBox="1"/>
          <p:nvPr/>
        </p:nvSpPr>
        <p:spPr>
          <a:xfrm>
            <a:off x="3690980" y="1232286"/>
            <a:ext cx="10906040" cy="2750122"/>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KDD</a:t>
            </a:r>
          </a:p>
          <a:p>
            <a:pPr algn="ctr">
              <a:lnSpc>
                <a:spcPts val="11082"/>
              </a:lnSpc>
            </a:pPr>
            <a:endParaRPr lang="en-US" sz="8030" spc="786">
              <a:solidFill>
                <a:srgbClr val="FFFFFF"/>
              </a:solidFill>
              <a:latin typeface="Oswald Bold"/>
            </a:endParaRPr>
          </a:p>
        </p:txBody>
      </p:sp>
      <p:pic>
        <p:nvPicPr>
          <p:cNvPr id="11" name="Picture 10">
            <a:extLst>
              <a:ext uri="{FF2B5EF4-FFF2-40B4-BE49-F238E27FC236}">
                <a16:creationId xmlns:a16="http://schemas.microsoft.com/office/drawing/2014/main" id="{25E8D3EE-33D0-F2A4-8C80-537658B5C72D}"/>
              </a:ext>
            </a:extLst>
          </p:cNvPr>
          <p:cNvPicPr>
            <a:picLocks noChangeAspect="1"/>
          </p:cNvPicPr>
          <p:nvPr/>
        </p:nvPicPr>
        <p:blipFill rotWithShape="1">
          <a:blip r:embed="rId5"/>
          <a:srcRect r="1482"/>
          <a:stretch/>
        </p:blipFill>
        <p:spPr>
          <a:xfrm>
            <a:off x="4122391" y="2762729"/>
            <a:ext cx="10127010" cy="688519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32622"/>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5"/>
          <a:srcRect t="46379"/>
          <a:stretch>
            <a:fillRect/>
          </a:stretch>
        </p:blipFill>
        <p:spPr>
          <a:xfrm>
            <a:off x="8203215" y="7962246"/>
            <a:ext cx="4876482" cy="51642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sp>
        <p:nvSpPr>
          <p:cNvPr id="6" name="TextBox 6"/>
          <p:cNvSpPr txBox="1"/>
          <p:nvPr/>
        </p:nvSpPr>
        <p:spPr>
          <a:xfrm>
            <a:off x="5295998" y="361962"/>
            <a:ext cx="10443378" cy="253915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a:rPr>
              <a:t>KDD APPLIED</a:t>
            </a:r>
          </a:p>
          <a:p>
            <a:pPr marL="0" lvl="0" indent="0">
              <a:lnSpc>
                <a:spcPts val="9903"/>
              </a:lnSpc>
            </a:pPr>
            <a:endParaRPr lang="en-US" sz="9431" spc="924" dirty="0">
              <a:solidFill>
                <a:srgbClr val="231F20"/>
              </a:solidFill>
              <a:latin typeface="Oswald"/>
            </a:endParaRPr>
          </a:p>
        </p:txBody>
      </p:sp>
      <p:sp>
        <p:nvSpPr>
          <p:cNvPr id="9" name="TextBox 9"/>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grpSp>
        <p:nvGrpSpPr>
          <p:cNvPr id="10" name="Group 8">
            <a:extLst>
              <a:ext uri="{FF2B5EF4-FFF2-40B4-BE49-F238E27FC236}">
                <a16:creationId xmlns:a16="http://schemas.microsoft.com/office/drawing/2014/main" id="{E2039571-671A-DC56-0A24-CB6262DAC5CE}"/>
              </a:ext>
            </a:extLst>
          </p:cNvPr>
          <p:cNvGrpSpPr/>
          <p:nvPr/>
        </p:nvGrpSpPr>
        <p:grpSpPr>
          <a:xfrm>
            <a:off x="326067" y="1797076"/>
            <a:ext cx="9732333" cy="1079561"/>
            <a:chOff x="0" y="0"/>
            <a:chExt cx="3682024" cy="985634"/>
          </a:xfrm>
          <a:effectLst>
            <a:outerShdw blurRad="50800" dist="38100" dir="10800000" algn="r" rotWithShape="0">
              <a:prstClr val="black">
                <a:alpha val="40000"/>
              </a:prstClr>
            </a:outerShdw>
          </a:effectLst>
        </p:grpSpPr>
        <p:sp>
          <p:nvSpPr>
            <p:cNvPr id="11" name="Freeform 9">
              <a:extLst>
                <a:ext uri="{FF2B5EF4-FFF2-40B4-BE49-F238E27FC236}">
                  <a16:creationId xmlns:a16="http://schemas.microsoft.com/office/drawing/2014/main" id="{B89CA031-E3EB-47FC-EE21-838E4B5645E7}"/>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scene3d>
              <a:camera prst="orthographicFront"/>
              <a:lightRig rig="threePt" dir="t"/>
            </a:scene3d>
            <a:sp3d>
              <a:bevelT w="165100" prst="coolSlant"/>
            </a:sp3d>
          </p:spPr>
        </p:sp>
        <p:sp>
          <p:nvSpPr>
            <p:cNvPr id="12" name="TextBox 10">
              <a:extLst>
                <a:ext uri="{FF2B5EF4-FFF2-40B4-BE49-F238E27FC236}">
                  <a16:creationId xmlns:a16="http://schemas.microsoft.com/office/drawing/2014/main" id="{141D2313-8E39-6742-E033-A08439DC4FCD}"/>
                </a:ext>
              </a:extLst>
            </p:cNvPr>
            <p:cNvSpPr txBox="1"/>
            <p:nvPr/>
          </p:nvSpPr>
          <p:spPr>
            <a:xfrm>
              <a:off x="0" y="-19050"/>
              <a:ext cx="812800" cy="831850"/>
            </a:xfrm>
            <a:prstGeom prst="rect">
              <a:avLst/>
            </a:prstGeom>
            <a:scene3d>
              <a:camera prst="orthographicFront"/>
              <a:lightRig rig="threePt" dir="t"/>
            </a:scene3d>
            <a:sp3d>
              <a:bevelT w="165100" prst="coolSlant"/>
            </a:sp3d>
          </p:spPr>
          <p:txBody>
            <a:bodyPr lIns="50800" tIns="50800" rIns="50800" bIns="50800" rtlCol="0" anchor="ctr"/>
            <a:lstStyle/>
            <a:p>
              <a:pPr algn="ctr">
                <a:lnSpc>
                  <a:spcPts val="2859"/>
                </a:lnSpc>
              </a:pPr>
              <a:endParaRPr/>
            </a:p>
          </p:txBody>
        </p:sp>
      </p:grpSp>
      <p:sp>
        <p:nvSpPr>
          <p:cNvPr id="14" name="TextBox 13">
            <a:extLst>
              <a:ext uri="{FF2B5EF4-FFF2-40B4-BE49-F238E27FC236}">
                <a16:creationId xmlns:a16="http://schemas.microsoft.com/office/drawing/2014/main" id="{9734294D-F18F-B7F5-A0CE-C9CA7303F37B}"/>
              </a:ext>
            </a:extLst>
          </p:cNvPr>
          <p:cNvSpPr txBox="1"/>
          <p:nvPr/>
        </p:nvSpPr>
        <p:spPr>
          <a:xfrm>
            <a:off x="533596" y="2026624"/>
            <a:ext cx="9524804" cy="741934"/>
          </a:xfrm>
          <a:prstGeom prst="rect">
            <a:avLst/>
          </a:prstGeom>
          <a:noFill/>
        </p:spPr>
        <p:txBody>
          <a:bodyPr wrap="square">
            <a:spAutoFit/>
          </a:bodyPr>
          <a:lstStyle/>
          <a:p>
            <a:pPr>
              <a:lnSpc>
                <a:spcPct val="107000"/>
              </a:lnSpc>
              <a:spcAft>
                <a:spcPts val="800"/>
              </a:spcAft>
              <a:tabLst>
                <a:tab pos="1609725" algn="l"/>
              </a:tabLst>
            </a:pPr>
            <a:r>
              <a:rPr lang="en-US" sz="2000" b="1" spc="216" dirty="0">
                <a:solidFill>
                  <a:srgbClr val="231F20"/>
                </a:solidFill>
                <a:latin typeface="DM Sans"/>
              </a:rPr>
              <a:t>Problem</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spc="216" dirty="0">
                <a:solidFill>
                  <a:srgbClr val="231F20"/>
                </a:solidFill>
                <a:latin typeface="DM Sans"/>
              </a:rPr>
              <a:t>specification </a:t>
            </a:r>
            <a:r>
              <a:rPr lang="en-US" sz="2000" spc="216" dirty="0">
                <a:solidFill>
                  <a:srgbClr val="231F20"/>
                </a:solidFill>
                <a:latin typeface="DM Sans"/>
              </a:rPr>
              <a:t>-  We analyzed the dataset to determine its features and select software to be used for the purpose.</a:t>
            </a:r>
            <a:endParaRPr lang="en-GB" sz="2000" spc="216" dirty="0">
              <a:solidFill>
                <a:srgbClr val="231F20"/>
              </a:solidFill>
              <a:latin typeface="DM Sans"/>
            </a:endParaRPr>
          </a:p>
        </p:txBody>
      </p:sp>
      <p:grpSp>
        <p:nvGrpSpPr>
          <p:cNvPr id="15" name="Group 8">
            <a:extLst>
              <a:ext uri="{FF2B5EF4-FFF2-40B4-BE49-F238E27FC236}">
                <a16:creationId xmlns:a16="http://schemas.microsoft.com/office/drawing/2014/main" id="{10E9EE8B-49C3-8BC1-371D-D8F8D55876AB}"/>
              </a:ext>
            </a:extLst>
          </p:cNvPr>
          <p:cNvGrpSpPr/>
          <p:nvPr/>
        </p:nvGrpSpPr>
        <p:grpSpPr>
          <a:xfrm>
            <a:off x="952328" y="3018157"/>
            <a:ext cx="10020472" cy="1079561"/>
            <a:chOff x="0" y="0"/>
            <a:chExt cx="3682024" cy="985634"/>
          </a:xfrm>
          <a:effectLst>
            <a:outerShdw blurRad="50800" dist="38100" dir="10800000" algn="r" rotWithShape="0">
              <a:prstClr val="black">
                <a:alpha val="40000"/>
              </a:prstClr>
            </a:outerShdw>
          </a:effectLst>
        </p:grpSpPr>
        <p:sp>
          <p:nvSpPr>
            <p:cNvPr id="16" name="Freeform 9">
              <a:extLst>
                <a:ext uri="{FF2B5EF4-FFF2-40B4-BE49-F238E27FC236}">
                  <a16:creationId xmlns:a16="http://schemas.microsoft.com/office/drawing/2014/main" id="{23646519-95EE-7D4D-BED4-0378ECF9E3BA}"/>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scene3d>
              <a:camera prst="orthographicFront"/>
              <a:lightRig rig="threePt" dir="t"/>
            </a:scene3d>
            <a:sp3d>
              <a:bevelT w="165100" prst="coolSlant"/>
            </a:sp3d>
          </p:spPr>
        </p:sp>
        <p:sp>
          <p:nvSpPr>
            <p:cNvPr id="17" name="TextBox 10">
              <a:extLst>
                <a:ext uri="{FF2B5EF4-FFF2-40B4-BE49-F238E27FC236}">
                  <a16:creationId xmlns:a16="http://schemas.microsoft.com/office/drawing/2014/main" id="{B169B7DC-74C9-8310-5EE1-6CD7E464784E}"/>
                </a:ext>
              </a:extLst>
            </p:cNvPr>
            <p:cNvSpPr txBox="1"/>
            <p:nvPr/>
          </p:nvSpPr>
          <p:spPr>
            <a:xfrm>
              <a:off x="0" y="-19050"/>
              <a:ext cx="812800" cy="831850"/>
            </a:xfrm>
            <a:prstGeom prst="rect">
              <a:avLst/>
            </a:prstGeom>
            <a:scene3d>
              <a:camera prst="orthographicFront"/>
              <a:lightRig rig="threePt" dir="t"/>
            </a:scene3d>
            <a:sp3d>
              <a:bevelT w="165100" prst="coolSlant"/>
            </a:sp3d>
          </p:spPr>
          <p:txBody>
            <a:bodyPr lIns="50800" tIns="50800" rIns="50800" bIns="50800" rtlCol="0" anchor="ctr"/>
            <a:lstStyle/>
            <a:p>
              <a:pPr algn="ctr">
                <a:lnSpc>
                  <a:spcPts val="2859"/>
                </a:lnSpc>
              </a:pPr>
              <a:endParaRPr/>
            </a:p>
          </p:txBody>
        </p:sp>
      </p:grpSp>
      <p:grpSp>
        <p:nvGrpSpPr>
          <p:cNvPr id="18" name="Group 8">
            <a:extLst>
              <a:ext uri="{FF2B5EF4-FFF2-40B4-BE49-F238E27FC236}">
                <a16:creationId xmlns:a16="http://schemas.microsoft.com/office/drawing/2014/main" id="{37784624-BEC3-810A-8B05-B6AF483FA6A0}"/>
              </a:ext>
            </a:extLst>
          </p:cNvPr>
          <p:cNvGrpSpPr/>
          <p:nvPr/>
        </p:nvGrpSpPr>
        <p:grpSpPr>
          <a:xfrm>
            <a:off x="1696262" y="4248326"/>
            <a:ext cx="10443378" cy="1079561"/>
            <a:chOff x="0" y="0"/>
            <a:chExt cx="3682024" cy="985634"/>
          </a:xfrm>
          <a:effectLst>
            <a:outerShdw blurRad="50800" dist="38100" dir="10800000" algn="r" rotWithShape="0">
              <a:prstClr val="black">
                <a:alpha val="40000"/>
              </a:prstClr>
            </a:outerShdw>
          </a:effectLst>
        </p:grpSpPr>
        <p:sp>
          <p:nvSpPr>
            <p:cNvPr id="19" name="Freeform 9">
              <a:extLst>
                <a:ext uri="{FF2B5EF4-FFF2-40B4-BE49-F238E27FC236}">
                  <a16:creationId xmlns:a16="http://schemas.microsoft.com/office/drawing/2014/main" id="{13E51AC1-7950-3473-7188-4BA4142715F2}"/>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scene3d>
              <a:camera prst="orthographicFront"/>
              <a:lightRig rig="threePt" dir="t"/>
            </a:scene3d>
            <a:sp3d>
              <a:bevelT w="165100" prst="coolSlant"/>
            </a:sp3d>
          </p:spPr>
        </p:sp>
        <p:sp>
          <p:nvSpPr>
            <p:cNvPr id="20" name="TextBox 10">
              <a:extLst>
                <a:ext uri="{FF2B5EF4-FFF2-40B4-BE49-F238E27FC236}">
                  <a16:creationId xmlns:a16="http://schemas.microsoft.com/office/drawing/2014/main" id="{2E182F96-4585-B6B3-D1FF-A8EEABC09AB2}"/>
                </a:ext>
              </a:extLst>
            </p:cNvPr>
            <p:cNvSpPr txBox="1"/>
            <p:nvPr/>
          </p:nvSpPr>
          <p:spPr>
            <a:xfrm>
              <a:off x="0" y="-19050"/>
              <a:ext cx="812800" cy="831850"/>
            </a:xfrm>
            <a:prstGeom prst="rect">
              <a:avLst/>
            </a:prstGeom>
            <a:scene3d>
              <a:camera prst="orthographicFront"/>
              <a:lightRig rig="threePt" dir="t"/>
            </a:scene3d>
            <a:sp3d>
              <a:bevelT w="165100" prst="coolSlant"/>
            </a:sp3d>
          </p:spPr>
          <p:txBody>
            <a:bodyPr lIns="50800" tIns="50800" rIns="50800" bIns="50800" rtlCol="0" anchor="ctr"/>
            <a:lstStyle/>
            <a:p>
              <a:pPr algn="ctr">
                <a:lnSpc>
                  <a:spcPts val="2859"/>
                </a:lnSpc>
              </a:pPr>
              <a:endParaRPr/>
            </a:p>
          </p:txBody>
        </p:sp>
      </p:grpSp>
      <p:sp>
        <p:nvSpPr>
          <p:cNvPr id="22" name="TextBox 21">
            <a:extLst>
              <a:ext uri="{FF2B5EF4-FFF2-40B4-BE49-F238E27FC236}">
                <a16:creationId xmlns:a16="http://schemas.microsoft.com/office/drawing/2014/main" id="{F05AB8C2-2EDF-854A-C83C-DD23DE55BA69}"/>
              </a:ext>
            </a:extLst>
          </p:cNvPr>
          <p:cNvSpPr txBox="1"/>
          <p:nvPr/>
        </p:nvSpPr>
        <p:spPr>
          <a:xfrm>
            <a:off x="1158527" y="3182098"/>
            <a:ext cx="9666835" cy="741934"/>
          </a:xfrm>
          <a:prstGeom prst="rect">
            <a:avLst/>
          </a:prstGeom>
          <a:noFill/>
        </p:spPr>
        <p:txBody>
          <a:bodyPr wrap="square">
            <a:spAutoFit/>
          </a:bodyPr>
          <a:lstStyle/>
          <a:p>
            <a:pPr>
              <a:lnSpc>
                <a:spcPct val="107000"/>
              </a:lnSpc>
              <a:spcAft>
                <a:spcPts val="800"/>
              </a:spcAft>
              <a:tabLst>
                <a:tab pos="990600" algn="l"/>
              </a:tabLst>
            </a:pPr>
            <a:r>
              <a:rPr lang="en-US" sz="2000" b="1" spc="216" dirty="0">
                <a:solidFill>
                  <a:srgbClr val="231F20"/>
                </a:solidFill>
                <a:latin typeface="DM Sans"/>
              </a:rPr>
              <a:t>Resourcing -   </a:t>
            </a:r>
            <a:r>
              <a:rPr lang="en-US" sz="2000" spc="216" dirty="0">
                <a:solidFill>
                  <a:srgbClr val="231F20"/>
                </a:solidFill>
                <a:latin typeface="DM Sans"/>
              </a:rPr>
              <a:t>Gather the resources required for data cleansing, exploration and data mining</a:t>
            </a:r>
            <a:endParaRPr lang="en-GB" sz="2000" spc="216" dirty="0">
              <a:solidFill>
                <a:srgbClr val="231F20"/>
              </a:solidFill>
              <a:latin typeface="DM Sans"/>
            </a:endParaRPr>
          </a:p>
        </p:txBody>
      </p:sp>
      <p:sp>
        <p:nvSpPr>
          <p:cNvPr id="24" name="TextBox 23">
            <a:extLst>
              <a:ext uri="{FF2B5EF4-FFF2-40B4-BE49-F238E27FC236}">
                <a16:creationId xmlns:a16="http://schemas.microsoft.com/office/drawing/2014/main" id="{040566A5-6185-0969-E183-BF8C0A1DA93B}"/>
              </a:ext>
            </a:extLst>
          </p:cNvPr>
          <p:cNvSpPr txBox="1"/>
          <p:nvPr/>
        </p:nvSpPr>
        <p:spPr>
          <a:xfrm>
            <a:off x="1980575" y="4374523"/>
            <a:ext cx="9664325" cy="736355"/>
          </a:xfrm>
          <a:prstGeom prst="rect">
            <a:avLst/>
          </a:prstGeom>
          <a:noFill/>
        </p:spPr>
        <p:txBody>
          <a:bodyPr wrap="square">
            <a:spAutoFit/>
          </a:bodyPr>
          <a:lstStyle/>
          <a:p>
            <a:pPr>
              <a:lnSpc>
                <a:spcPct val="107000"/>
              </a:lnSpc>
              <a:spcAft>
                <a:spcPts val="800"/>
              </a:spcAft>
            </a:pPr>
            <a:r>
              <a:rPr lang="en-US" sz="2000" b="1" spc="216" dirty="0">
                <a:solidFill>
                  <a:srgbClr val="231F20"/>
                </a:solidFill>
                <a:latin typeface="DM Sans"/>
              </a:rPr>
              <a:t>Data cleansing – </a:t>
            </a:r>
            <a:r>
              <a:rPr lang="en-US" sz="2000" spc="216" dirty="0">
                <a:solidFill>
                  <a:srgbClr val="231F20"/>
                </a:solidFill>
                <a:latin typeface="DM Sans"/>
              </a:rPr>
              <a:t>Renaming the column heads, joining target with test dataset and check for null</a:t>
            </a:r>
            <a:r>
              <a:rPr lang="en-GB" sz="2000" dirty="0">
                <a:latin typeface="Calibri" panose="020F0502020204030204" pitchFamily="34" charset="0"/>
                <a:ea typeface="Calibri" panose="020F0502020204030204" pitchFamily="34" charset="0"/>
                <a:cs typeface="Times New Roman" panose="02020603050405020304" pitchFamily="18" charset="0"/>
              </a:rPr>
              <a:t> </a:t>
            </a:r>
            <a:r>
              <a:rPr lang="en-US" sz="2000" spc="216" dirty="0">
                <a:solidFill>
                  <a:srgbClr val="231F20"/>
                </a:solidFill>
                <a:latin typeface="DM Sans"/>
              </a:rPr>
              <a:t>values in the data set.</a:t>
            </a:r>
            <a:endParaRPr lang="en-GB" sz="2000" spc="216" dirty="0">
              <a:solidFill>
                <a:srgbClr val="231F20"/>
              </a:solidFill>
              <a:latin typeface="DM Sans"/>
            </a:endParaRPr>
          </a:p>
        </p:txBody>
      </p:sp>
      <p:grpSp>
        <p:nvGrpSpPr>
          <p:cNvPr id="25" name="Group 8">
            <a:extLst>
              <a:ext uri="{FF2B5EF4-FFF2-40B4-BE49-F238E27FC236}">
                <a16:creationId xmlns:a16="http://schemas.microsoft.com/office/drawing/2014/main" id="{B7178DFF-1429-8517-F37A-92EB436FCED7}"/>
              </a:ext>
            </a:extLst>
          </p:cNvPr>
          <p:cNvGrpSpPr/>
          <p:nvPr/>
        </p:nvGrpSpPr>
        <p:grpSpPr>
          <a:xfrm>
            <a:off x="2534173" y="5510003"/>
            <a:ext cx="10730362" cy="1079561"/>
            <a:chOff x="0" y="0"/>
            <a:chExt cx="3682024" cy="985634"/>
          </a:xfrm>
          <a:effectLst>
            <a:outerShdw blurRad="50800" dist="38100" dir="10800000" algn="r" rotWithShape="0">
              <a:prstClr val="black">
                <a:alpha val="40000"/>
              </a:prstClr>
            </a:outerShdw>
          </a:effectLst>
        </p:grpSpPr>
        <p:sp>
          <p:nvSpPr>
            <p:cNvPr id="26" name="Freeform 9">
              <a:extLst>
                <a:ext uri="{FF2B5EF4-FFF2-40B4-BE49-F238E27FC236}">
                  <a16:creationId xmlns:a16="http://schemas.microsoft.com/office/drawing/2014/main" id="{B28019A5-0336-550A-91C4-9277F052550C}"/>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scene3d>
              <a:camera prst="orthographicFront"/>
              <a:lightRig rig="threePt" dir="t"/>
            </a:scene3d>
            <a:sp3d>
              <a:bevelT w="165100" prst="coolSlant"/>
            </a:sp3d>
          </p:spPr>
        </p:sp>
        <p:sp>
          <p:nvSpPr>
            <p:cNvPr id="27" name="TextBox 10">
              <a:extLst>
                <a:ext uri="{FF2B5EF4-FFF2-40B4-BE49-F238E27FC236}">
                  <a16:creationId xmlns:a16="http://schemas.microsoft.com/office/drawing/2014/main" id="{08844CD1-2CC4-D150-A705-1F8692BDD248}"/>
                </a:ext>
              </a:extLst>
            </p:cNvPr>
            <p:cNvSpPr txBox="1"/>
            <p:nvPr/>
          </p:nvSpPr>
          <p:spPr>
            <a:xfrm>
              <a:off x="0" y="-19050"/>
              <a:ext cx="812800" cy="831850"/>
            </a:xfrm>
            <a:prstGeom prst="rect">
              <a:avLst/>
            </a:prstGeom>
            <a:scene3d>
              <a:camera prst="orthographicFront"/>
              <a:lightRig rig="threePt" dir="t"/>
            </a:scene3d>
            <a:sp3d>
              <a:bevelT w="165100" prst="coolSlant"/>
            </a:sp3d>
          </p:spPr>
          <p:txBody>
            <a:bodyPr lIns="50800" tIns="50800" rIns="50800" bIns="50800" rtlCol="0" anchor="ctr"/>
            <a:lstStyle/>
            <a:p>
              <a:pPr algn="ctr">
                <a:lnSpc>
                  <a:spcPts val="2859"/>
                </a:lnSpc>
              </a:pPr>
              <a:endParaRPr/>
            </a:p>
          </p:txBody>
        </p:sp>
      </p:grpSp>
      <p:grpSp>
        <p:nvGrpSpPr>
          <p:cNvPr id="28" name="Group 8">
            <a:extLst>
              <a:ext uri="{FF2B5EF4-FFF2-40B4-BE49-F238E27FC236}">
                <a16:creationId xmlns:a16="http://schemas.microsoft.com/office/drawing/2014/main" id="{9CE2B8BB-9A76-3B27-DE34-7FF6CA44B00B}"/>
              </a:ext>
            </a:extLst>
          </p:cNvPr>
          <p:cNvGrpSpPr/>
          <p:nvPr/>
        </p:nvGrpSpPr>
        <p:grpSpPr>
          <a:xfrm>
            <a:off x="3658008" y="6778602"/>
            <a:ext cx="10730362" cy="732207"/>
            <a:chOff x="0" y="0"/>
            <a:chExt cx="3682024" cy="985634"/>
          </a:xfrm>
          <a:effectLst>
            <a:outerShdw blurRad="50800" dist="38100" dir="10800000" algn="r" rotWithShape="0">
              <a:prstClr val="black">
                <a:alpha val="40000"/>
              </a:prstClr>
            </a:outerShdw>
          </a:effectLst>
        </p:grpSpPr>
        <p:sp>
          <p:nvSpPr>
            <p:cNvPr id="29" name="Freeform 9">
              <a:extLst>
                <a:ext uri="{FF2B5EF4-FFF2-40B4-BE49-F238E27FC236}">
                  <a16:creationId xmlns:a16="http://schemas.microsoft.com/office/drawing/2014/main" id="{BA943989-7757-EA44-080D-DB583F472BDE}"/>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scene3d>
              <a:camera prst="orthographicFront"/>
              <a:lightRig rig="threePt" dir="t"/>
            </a:scene3d>
            <a:sp3d>
              <a:bevelT w="165100" prst="coolSlant"/>
            </a:sp3d>
          </p:spPr>
        </p:sp>
        <p:sp>
          <p:nvSpPr>
            <p:cNvPr id="30" name="TextBox 10">
              <a:extLst>
                <a:ext uri="{FF2B5EF4-FFF2-40B4-BE49-F238E27FC236}">
                  <a16:creationId xmlns:a16="http://schemas.microsoft.com/office/drawing/2014/main" id="{CF44AAF0-A5CC-CA93-FA97-93900D4C0EAD}"/>
                </a:ext>
              </a:extLst>
            </p:cNvPr>
            <p:cNvSpPr txBox="1"/>
            <p:nvPr/>
          </p:nvSpPr>
          <p:spPr>
            <a:xfrm>
              <a:off x="0" y="-19050"/>
              <a:ext cx="812800" cy="831850"/>
            </a:xfrm>
            <a:prstGeom prst="rect">
              <a:avLst/>
            </a:prstGeom>
            <a:scene3d>
              <a:camera prst="orthographicFront"/>
              <a:lightRig rig="threePt" dir="t"/>
            </a:scene3d>
            <a:sp3d>
              <a:bevelT w="165100" prst="coolSlant"/>
            </a:sp3d>
          </p:spPr>
          <p:txBody>
            <a:bodyPr lIns="50800" tIns="50800" rIns="50800" bIns="50800" rtlCol="0" anchor="ctr"/>
            <a:lstStyle/>
            <a:p>
              <a:pPr algn="ctr">
                <a:lnSpc>
                  <a:spcPts val="2859"/>
                </a:lnSpc>
              </a:pPr>
              <a:endParaRPr/>
            </a:p>
          </p:txBody>
        </p:sp>
      </p:grpSp>
      <p:grpSp>
        <p:nvGrpSpPr>
          <p:cNvPr id="31" name="Group 8">
            <a:extLst>
              <a:ext uri="{FF2B5EF4-FFF2-40B4-BE49-F238E27FC236}">
                <a16:creationId xmlns:a16="http://schemas.microsoft.com/office/drawing/2014/main" id="{00946B57-2939-329C-3EF0-6154760D99B7}"/>
              </a:ext>
            </a:extLst>
          </p:cNvPr>
          <p:cNvGrpSpPr/>
          <p:nvPr/>
        </p:nvGrpSpPr>
        <p:grpSpPr>
          <a:xfrm>
            <a:off x="4703922" y="7656768"/>
            <a:ext cx="11298078" cy="788690"/>
            <a:chOff x="0" y="0"/>
            <a:chExt cx="3682024" cy="985634"/>
          </a:xfrm>
          <a:effectLst>
            <a:outerShdw blurRad="50800" dist="38100" dir="10800000" algn="r" rotWithShape="0">
              <a:prstClr val="black">
                <a:alpha val="40000"/>
              </a:prstClr>
            </a:outerShdw>
          </a:effectLst>
        </p:grpSpPr>
        <p:sp>
          <p:nvSpPr>
            <p:cNvPr id="32" name="Freeform 9">
              <a:extLst>
                <a:ext uri="{FF2B5EF4-FFF2-40B4-BE49-F238E27FC236}">
                  <a16:creationId xmlns:a16="http://schemas.microsoft.com/office/drawing/2014/main" id="{90B65B8B-1436-3558-9505-A439E7462619}"/>
                </a:ext>
              </a:extLst>
            </p:cNvPr>
            <p:cNvSpPr/>
            <p:nvPr/>
          </p:nvSpPr>
          <p:spPr>
            <a:xfrm>
              <a:off x="0" y="0"/>
              <a:ext cx="3682024" cy="985634"/>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scene3d>
              <a:camera prst="orthographicFront"/>
              <a:lightRig rig="threePt" dir="t"/>
            </a:scene3d>
            <a:sp3d>
              <a:bevelT w="165100" prst="coolSlant"/>
            </a:sp3d>
          </p:spPr>
        </p:sp>
        <p:sp>
          <p:nvSpPr>
            <p:cNvPr id="33" name="TextBox 10">
              <a:extLst>
                <a:ext uri="{FF2B5EF4-FFF2-40B4-BE49-F238E27FC236}">
                  <a16:creationId xmlns:a16="http://schemas.microsoft.com/office/drawing/2014/main" id="{A39F0852-BF00-7166-1CCA-E56B25CC9B59}"/>
                </a:ext>
              </a:extLst>
            </p:cNvPr>
            <p:cNvSpPr txBox="1"/>
            <p:nvPr/>
          </p:nvSpPr>
          <p:spPr>
            <a:xfrm>
              <a:off x="0" y="-19050"/>
              <a:ext cx="812800" cy="831850"/>
            </a:xfrm>
            <a:prstGeom prst="rect">
              <a:avLst/>
            </a:prstGeom>
            <a:scene3d>
              <a:camera prst="orthographicFront"/>
              <a:lightRig rig="threePt" dir="t"/>
            </a:scene3d>
            <a:sp3d>
              <a:bevelT w="165100" prst="coolSlant"/>
            </a:sp3d>
          </p:spPr>
          <p:txBody>
            <a:bodyPr lIns="50800" tIns="50800" rIns="50800" bIns="50800" rtlCol="0" anchor="ctr"/>
            <a:lstStyle/>
            <a:p>
              <a:pPr algn="ctr">
                <a:lnSpc>
                  <a:spcPts val="2859"/>
                </a:lnSpc>
              </a:pPr>
              <a:endParaRPr/>
            </a:p>
          </p:txBody>
        </p:sp>
      </p:grpSp>
      <p:sp>
        <p:nvSpPr>
          <p:cNvPr id="38" name="TextBox 37">
            <a:extLst>
              <a:ext uri="{FF2B5EF4-FFF2-40B4-BE49-F238E27FC236}">
                <a16:creationId xmlns:a16="http://schemas.microsoft.com/office/drawing/2014/main" id="{1DE3805E-7FD0-93D9-4D4D-2FB6D0BBFCBD}"/>
              </a:ext>
            </a:extLst>
          </p:cNvPr>
          <p:cNvSpPr txBox="1"/>
          <p:nvPr/>
        </p:nvSpPr>
        <p:spPr>
          <a:xfrm>
            <a:off x="2685821" y="5693609"/>
            <a:ext cx="10191980" cy="741934"/>
          </a:xfrm>
          <a:prstGeom prst="rect">
            <a:avLst/>
          </a:prstGeom>
          <a:noFill/>
        </p:spPr>
        <p:txBody>
          <a:bodyPr wrap="square">
            <a:spAutoFit/>
          </a:bodyPr>
          <a:lstStyle/>
          <a:p>
            <a:pPr>
              <a:lnSpc>
                <a:spcPct val="107000"/>
              </a:lnSpc>
              <a:spcAft>
                <a:spcPts val="800"/>
              </a:spcAft>
            </a:pPr>
            <a:r>
              <a:rPr lang="en-US" sz="2000" b="1" spc="216" dirty="0">
                <a:solidFill>
                  <a:srgbClr val="231F20"/>
                </a:solidFill>
                <a:latin typeface="DM Sans"/>
              </a:rPr>
              <a:t>Data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spc="216" dirty="0">
                <a:solidFill>
                  <a:srgbClr val="231F20"/>
                </a:solidFill>
                <a:latin typeface="DM Sans"/>
              </a:rPr>
              <a:t>preprocessing – </a:t>
            </a:r>
            <a:r>
              <a:rPr lang="en-US" sz="2000" spc="216" dirty="0">
                <a:solidFill>
                  <a:srgbClr val="231F20"/>
                </a:solidFill>
                <a:latin typeface="DM Sans"/>
              </a:rPr>
              <a:t>Combination of multiple data source, feature selection and filtering out</a:t>
            </a:r>
            <a:r>
              <a:rPr lang="en-GB" sz="2000" spc="216" dirty="0">
                <a:solidFill>
                  <a:srgbClr val="231F20"/>
                </a:solidFill>
                <a:latin typeface="DM Sans"/>
              </a:rPr>
              <a:t> </a:t>
            </a:r>
            <a:r>
              <a:rPr lang="en-US" sz="2000" spc="216" dirty="0">
                <a:solidFill>
                  <a:srgbClr val="231F20"/>
                </a:solidFill>
                <a:latin typeface="DM Sans"/>
              </a:rPr>
              <a:t>unimportant fields</a:t>
            </a:r>
            <a:endParaRPr lang="en-GB" sz="2000" spc="216" dirty="0">
              <a:solidFill>
                <a:srgbClr val="231F20"/>
              </a:solidFill>
              <a:latin typeface="DM Sans"/>
            </a:endParaRPr>
          </a:p>
        </p:txBody>
      </p:sp>
      <p:sp>
        <p:nvSpPr>
          <p:cNvPr id="40" name="TextBox 39">
            <a:extLst>
              <a:ext uri="{FF2B5EF4-FFF2-40B4-BE49-F238E27FC236}">
                <a16:creationId xmlns:a16="http://schemas.microsoft.com/office/drawing/2014/main" id="{542F4F07-B6B6-90F8-E684-66000AF43580}"/>
              </a:ext>
            </a:extLst>
          </p:cNvPr>
          <p:cNvSpPr txBox="1"/>
          <p:nvPr/>
        </p:nvSpPr>
        <p:spPr>
          <a:xfrm>
            <a:off x="3806941" y="6924560"/>
            <a:ext cx="14036842" cy="412613"/>
          </a:xfrm>
          <a:prstGeom prst="rect">
            <a:avLst/>
          </a:prstGeom>
          <a:noFill/>
        </p:spPr>
        <p:txBody>
          <a:bodyPr wrap="square">
            <a:spAutoFit/>
          </a:bodyPr>
          <a:lstStyle/>
          <a:p>
            <a:pPr>
              <a:lnSpc>
                <a:spcPct val="107000"/>
              </a:lnSpc>
              <a:spcAft>
                <a:spcPts val="800"/>
              </a:spcAft>
            </a:pPr>
            <a:r>
              <a:rPr lang="en-US" sz="2000" b="1" spc="216" dirty="0">
                <a:solidFill>
                  <a:srgbClr val="231F20"/>
                </a:solidFill>
                <a:latin typeface="DM Sans"/>
              </a:rPr>
              <a:t>Data Mining – </a:t>
            </a:r>
            <a:r>
              <a:rPr lang="en-US" sz="2000" spc="216" dirty="0">
                <a:solidFill>
                  <a:srgbClr val="231F20"/>
                </a:solidFill>
                <a:latin typeface="DM Sans"/>
              </a:rPr>
              <a:t>Excel, Power BI, R Programing, SPSS modeler</a:t>
            </a:r>
            <a:endParaRPr lang="en-GB" sz="2000" spc="216" dirty="0">
              <a:solidFill>
                <a:srgbClr val="231F20"/>
              </a:solidFill>
              <a:latin typeface="DM Sans"/>
            </a:endParaRPr>
          </a:p>
        </p:txBody>
      </p:sp>
      <p:sp>
        <p:nvSpPr>
          <p:cNvPr id="42" name="TextBox 41">
            <a:extLst>
              <a:ext uri="{FF2B5EF4-FFF2-40B4-BE49-F238E27FC236}">
                <a16:creationId xmlns:a16="http://schemas.microsoft.com/office/drawing/2014/main" id="{CF13715B-2F7D-D8FC-E0FC-D7048588A295}"/>
              </a:ext>
            </a:extLst>
          </p:cNvPr>
          <p:cNvSpPr txBox="1"/>
          <p:nvPr/>
        </p:nvSpPr>
        <p:spPr>
          <a:xfrm>
            <a:off x="4626479" y="7835103"/>
            <a:ext cx="14036842" cy="412613"/>
          </a:xfrm>
          <a:prstGeom prst="rect">
            <a:avLst/>
          </a:prstGeom>
          <a:noFill/>
        </p:spPr>
        <p:txBody>
          <a:bodyPr wrap="square">
            <a:spAutoFit/>
          </a:bodyPr>
          <a:lstStyle/>
          <a:p>
            <a:pPr>
              <a:lnSpc>
                <a:spcPct val="107000"/>
              </a:lnSpc>
              <a:spcAft>
                <a:spcPts val="800"/>
              </a:spcAft>
            </a:pPr>
            <a:r>
              <a:rPr lang="en-US" sz="2000" b="1" spc="216" dirty="0">
                <a:solidFill>
                  <a:srgbClr val="231F20"/>
                </a:solidFill>
                <a:latin typeface="DM Sans"/>
              </a:rPr>
              <a:t>Evaluation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spc="216" dirty="0">
                <a:solidFill>
                  <a:srgbClr val="231F20"/>
                </a:solidFill>
                <a:latin typeface="DM Sans"/>
              </a:rPr>
              <a:t>– Performance evaluation with test set, confusion metrics and ROI</a:t>
            </a:r>
            <a:endParaRPr lang="en-GB" sz="2000" spc="216" dirty="0">
              <a:solidFill>
                <a:srgbClr val="231F20"/>
              </a:solidFill>
              <a:latin typeface="DM Sans"/>
            </a:endParaRPr>
          </a:p>
        </p:txBody>
      </p:sp>
      <p:sp>
        <p:nvSpPr>
          <p:cNvPr id="43" name="Freeform 9">
            <a:extLst>
              <a:ext uri="{FF2B5EF4-FFF2-40B4-BE49-F238E27FC236}">
                <a16:creationId xmlns:a16="http://schemas.microsoft.com/office/drawing/2014/main" id="{BE061CCD-210A-D9FD-97E0-89000BECB786}"/>
              </a:ext>
            </a:extLst>
          </p:cNvPr>
          <p:cNvSpPr/>
          <p:nvPr/>
        </p:nvSpPr>
        <p:spPr>
          <a:xfrm>
            <a:off x="5929817" y="8625054"/>
            <a:ext cx="10791709" cy="660781"/>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effectLst>
            <a:outerShdw blurRad="50800" dist="38100" dir="10800000" algn="r" rotWithShape="0">
              <a:prstClr val="black">
                <a:alpha val="40000"/>
              </a:prstClr>
            </a:outerShdw>
          </a:effectLst>
          <a:scene3d>
            <a:camera prst="orthographicFront"/>
            <a:lightRig rig="threePt" dir="t"/>
          </a:scene3d>
          <a:sp3d>
            <a:bevelT w="165100" prst="coolSlant"/>
          </a:sp3d>
        </p:spPr>
      </p:sp>
      <p:sp>
        <p:nvSpPr>
          <p:cNvPr id="44" name="Freeform 9">
            <a:extLst>
              <a:ext uri="{FF2B5EF4-FFF2-40B4-BE49-F238E27FC236}">
                <a16:creationId xmlns:a16="http://schemas.microsoft.com/office/drawing/2014/main" id="{611B4135-B4A6-AEA0-604A-49BB5CBDB9A1}"/>
              </a:ext>
            </a:extLst>
          </p:cNvPr>
          <p:cNvSpPr/>
          <p:nvPr/>
        </p:nvSpPr>
        <p:spPr>
          <a:xfrm>
            <a:off x="6812737" y="9465431"/>
            <a:ext cx="11031046" cy="660781"/>
          </a:xfrm>
          <a:custGeom>
            <a:avLst/>
            <a:gdLst/>
            <a:ahLst/>
            <a:cxnLst/>
            <a:rect l="l" t="t" r="r" b="b"/>
            <a:pathLst>
              <a:path w="3682024" h="985634">
                <a:moveTo>
                  <a:pt x="0" y="0"/>
                </a:moveTo>
                <a:lnTo>
                  <a:pt x="3682024" y="0"/>
                </a:lnTo>
                <a:lnTo>
                  <a:pt x="3682024" y="985634"/>
                </a:lnTo>
                <a:lnTo>
                  <a:pt x="0" y="985634"/>
                </a:lnTo>
                <a:close/>
              </a:path>
            </a:pathLst>
          </a:custGeom>
          <a:solidFill>
            <a:srgbClr val="EFEFEF"/>
          </a:solidFill>
          <a:effectLst>
            <a:outerShdw blurRad="50800" dist="38100" dir="10800000" algn="r" rotWithShape="0">
              <a:prstClr val="black">
                <a:alpha val="40000"/>
              </a:prstClr>
            </a:outerShdw>
          </a:effectLst>
          <a:scene3d>
            <a:camera prst="orthographicFront"/>
            <a:lightRig rig="threePt" dir="t"/>
          </a:scene3d>
          <a:sp3d>
            <a:bevelT w="165100" prst="coolSlant"/>
          </a:sp3d>
        </p:spPr>
      </p:sp>
      <p:sp>
        <p:nvSpPr>
          <p:cNvPr id="46" name="TextBox 45">
            <a:extLst>
              <a:ext uri="{FF2B5EF4-FFF2-40B4-BE49-F238E27FC236}">
                <a16:creationId xmlns:a16="http://schemas.microsoft.com/office/drawing/2014/main" id="{ED77105B-3748-DD3C-CCE1-4F26CF01910E}"/>
              </a:ext>
            </a:extLst>
          </p:cNvPr>
          <p:cNvSpPr txBox="1"/>
          <p:nvPr/>
        </p:nvSpPr>
        <p:spPr>
          <a:xfrm>
            <a:off x="6086875" y="8762725"/>
            <a:ext cx="14036842" cy="412613"/>
          </a:xfrm>
          <a:prstGeom prst="rect">
            <a:avLst/>
          </a:prstGeom>
          <a:noFill/>
        </p:spPr>
        <p:txBody>
          <a:bodyPr wrap="square">
            <a:spAutoFit/>
          </a:bodyPr>
          <a:lstStyle/>
          <a:p>
            <a:pPr>
              <a:lnSpc>
                <a:spcPct val="107000"/>
              </a:lnSpc>
              <a:spcAft>
                <a:spcPts val="800"/>
              </a:spcAft>
            </a:pPr>
            <a:r>
              <a:rPr lang="en-US" sz="2000" b="1" spc="216" dirty="0">
                <a:solidFill>
                  <a:srgbClr val="231F20"/>
                </a:solidFill>
                <a:latin typeface="DM Sans"/>
              </a:rPr>
              <a:t>Interpretation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spc="216" dirty="0">
                <a:solidFill>
                  <a:srgbClr val="231F20"/>
                </a:solidFill>
                <a:latin typeface="DM Sans"/>
              </a:rPr>
              <a:t>– How closely pattern matches with existing knowledge</a:t>
            </a:r>
            <a:endParaRPr lang="en-GB" sz="2000" spc="216" dirty="0">
              <a:solidFill>
                <a:srgbClr val="231F20"/>
              </a:solidFill>
              <a:latin typeface="DM Sans"/>
            </a:endParaRPr>
          </a:p>
        </p:txBody>
      </p:sp>
      <p:sp>
        <p:nvSpPr>
          <p:cNvPr id="48" name="TextBox 47">
            <a:extLst>
              <a:ext uri="{FF2B5EF4-FFF2-40B4-BE49-F238E27FC236}">
                <a16:creationId xmlns:a16="http://schemas.microsoft.com/office/drawing/2014/main" id="{CACE5ADF-4447-281E-8C53-F7F14165FA84}"/>
              </a:ext>
            </a:extLst>
          </p:cNvPr>
          <p:cNvSpPr txBox="1"/>
          <p:nvPr/>
        </p:nvSpPr>
        <p:spPr>
          <a:xfrm>
            <a:off x="7077969" y="9550520"/>
            <a:ext cx="14036842" cy="412613"/>
          </a:xfrm>
          <a:prstGeom prst="rect">
            <a:avLst/>
          </a:prstGeom>
          <a:noFill/>
        </p:spPr>
        <p:txBody>
          <a:bodyPr wrap="square">
            <a:spAutoFit/>
          </a:bodyPr>
          <a:lstStyle/>
          <a:p>
            <a:pPr>
              <a:lnSpc>
                <a:spcPct val="107000"/>
              </a:lnSpc>
              <a:spcAft>
                <a:spcPts val="800"/>
              </a:spcAft>
            </a:pPr>
            <a:r>
              <a:rPr lang="en-US" sz="2000" b="1" spc="216" dirty="0">
                <a:solidFill>
                  <a:srgbClr val="231F20"/>
                </a:solidFill>
                <a:latin typeface="DM Sans"/>
              </a:rPr>
              <a:t>Exploitation</a:t>
            </a:r>
            <a:r>
              <a:rPr lang="en-US" sz="2000" spc="216" dirty="0">
                <a:solidFill>
                  <a:srgbClr val="231F20"/>
                </a:solidFill>
                <a:latin typeface="DM Sans"/>
              </a:rPr>
              <a:t> – Real Life application</a:t>
            </a:r>
            <a:endParaRPr lang="en-GB" sz="2000" spc="216" dirty="0">
              <a:solidFill>
                <a:srgbClr val="231F2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9367" y="-10264537"/>
            <a:ext cx="15841853" cy="16255633"/>
          </a:xfrm>
          <a:prstGeom prst="rect">
            <a:avLst/>
          </a:prstGeom>
        </p:spPr>
      </p:pic>
      <p:sp>
        <p:nvSpPr>
          <p:cNvPr id="3" name="TextBox 3"/>
          <p:cNvSpPr txBox="1"/>
          <p:nvPr/>
        </p:nvSpPr>
        <p:spPr>
          <a:xfrm>
            <a:off x="1781025" y="2988295"/>
            <a:ext cx="13935508" cy="1702517"/>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DATA VISUALIZATION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
        <p:nvSpPr>
          <p:cNvPr id="5" name="TextBox 5"/>
          <p:cNvSpPr txBox="1"/>
          <p:nvPr/>
        </p:nvSpPr>
        <p:spPr>
          <a:xfrm>
            <a:off x="2720102" y="4905847"/>
            <a:ext cx="11605498" cy="3565079"/>
          </a:xfrm>
          <a:prstGeom prst="rect">
            <a:avLst/>
          </a:prstGeom>
        </p:spPr>
        <p:txBody>
          <a:bodyPr wrap="square" lIns="0" tIns="0" rIns="0" bIns="0" rtlCol="0" anchor="t">
            <a:spAutoFit/>
          </a:bodyPr>
          <a:lstStyle/>
          <a:p>
            <a:pPr algn="l">
              <a:lnSpc>
                <a:spcPts val="3999"/>
              </a:lnSpc>
            </a:pPr>
            <a:r>
              <a:rPr lang="en-US" sz="2800" spc="284" dirty="0">
                <a:solidFill>
                  <a:srgbClr val="F5FFF5"/>
                </a:solidFill>
                <a:latin typeface="DM Sans"/>
              </a:rPr>
              <a:t>Comparisons with caravan: </a:t>
            </a:r>
          </a:p>
          <a:p>
            <a:pPr marL="457200" indent="-457200" algn="l">
              <a:lnSpc>
                <a:spcPts val="3999"/>
              </a:lnSpc>
              <a:buFont typeface="Courier New" panose="02070309020205020404" pitchFamily="49" charset="0"/>
              <a:buChar char="o"/>
            </a:pPr>
            <a:r>
              <a:rPr lang="en-US" sz="2800" spc="284" dirty="0">
                <a:solidFill>
                  <a:srgbClr val="F5FFF5"/>
                </a:solidFill>
                <a:latin typeface="DM Sans"/>
              </a:rPr>
              <a:t>no of boat policy, </a:t>
            </a:r>
          </a:p>
          <a:p>
            <a:pPr marL="457200" indent="-457200" algn="l">
              <a:lnSpc>
                <a:spcPts val="3999"/>
              </a:lnSpc>
              <a:buFont typeface="Courier New" panose="02070309020205020404" pitchFamily="49" charset="0"/>
              <a:buChar char="o"/>
            </a:pPr>
            <a:r>
              <a:rPr lang="en-US" sz="2800" spc="284" dirty="0">
                <a:solidFill>
                  <a:srgbClr val="F5FFF5"/>
                </a:solidFill>
                <a:latin typeface="DM Sans"/>
              </a:rPr>
              <a:t>no of car policy, </a:t>
            </a:r>
          </a:p>
          <a:p>
            <a:pPr marL="457200" indent="-457200" algn="l">
              <a:lnSpc>
                <a:spcPts val="3999"/>
              </a:lnSpc>
              <a:buFont typeface="Courier New" panose="02070309020205020404" pitchFamily="49" charset="0"/>
              <a:buChar char="o"/>
            </a:pPr>
            <a:r>
              <a:rPr lang="en-US" sz="2800" spc="284" dirty="0">
                <a:solidFill>
                  <a:srgbClr val="F5FFF5"/>
                </a:solidFill>
                <a:latin typeface="DM Sans"/>
              </a:rPr>
              <a:t>customer main type, </a:t>
            </a:r>
          </a:p>
          <a:p>
            <a:pPr marL="457200" indent="-457200" algn="l">
              <a:lnSpc>
                <a:spcPts val="3999"/>
              </a:lnSpc>
              <a:buFont typeface="Courier New" panose="02070309020205020404" pitchFamily="49" charset="0"/>
              <a:buChar char="o"/>
            </a:pPr>
            <a:r>
              <a:rPr lang="en-US" sz="2800" spc="284" dirty="0">
                <a:solidFill>
                  <a:srgbClr val="F5FFF5"/>
                </a:solidFill>
                <a:latin typeface="DM Sans"/>
              </a:rPr>
              <a:t>fire policy,  </a:t>
            </a:r>
          </a:p>
          <a:p>
            <a:pPr marL="457200" indent="-457200" algn="l">
              <a:lnSpc>
                <a:spcPts val="3999"/>
              </a:lnSpc>
              <a:buFont typeface="Courier New" panose="02070309020205020404" pitchFamily="49" charset="0"/>
              <a:buChar char="o"/>
            </a:pPr>
            <a:r>
              <a:rPr lang="en-US" sz="2800" spc="284" dirty="0">
                <a:solidFill>
                  <a:srgbClr val="F5FFF5"/>
                </a:solidFill>
                <a:latin typeface="DM Sans"/>
              </a:rPr>
              <a:t>high-status, </a:t>
            </a:r>
          </a:p>
          <a:p>
            <a:pPr marL="457200" indent="-457200" algn="l">
              <a:lnSpc>
                <a:spcPts val="3999"/>
              </a:lnSpc>
              <a:buFont typeface="Courier New" panose="02070309020205020404" pitchFamily="49" charset="0"/>
              <a:buChar char="o"/>
            </a:pPr>
            <a:r>
              <a:rPr lang="en-US" sz="2800" spc="284" dirty="0">
                <a:solidFill>
                  <a:srgbClr val="F5FFF5"/>
                </a:solidFill>
                <a:latin typeface="DM Sans"/>
              </a:rPr>
              <a:t>third-party insurance policy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42376"/>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5"/>
          <a:srcRect t="46379"/>
          <a:stretch>
            <a:fillRect/>
          </a:stretch>
        </p:blipFill>
        <p:spPr>
          <a:xfrm>
            <a:off x="8203215" y="7962246"/>
            <a:ext cx="4876482" cy="51642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sp>
        <p:nvSpPr>
          <p:cNvPr id="6" name="TextBox 6"/>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pic>
        <p:nvPicPr>
          <p:cNvPr id="18" name="Picture 17" descr="Chart&#10;&#10;Description automatically generated">
            <a:extLst>
              <a:ext uri="{FF2B5EF4-FFF2-40B4-BE49-F238E27FC236}">
                <a16:creationId xmlns:a16="http://schemas.microsoft.com/office/drawing/2014/main" id="{78CC78D2-AB0E-D6A0-5D8B-94C05019E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6724" y="2999488"/>
            <a:ext cx="8840190" cy="3973383"/>
          </a:xfrm>
          <a:prstGeom prst="rect">
            <a:avLst/>
          </a:prstGeom>
          <a:ln>
            <a:noFill/>
          </a:ln>
          <a:effectLst>
            <a:outerShdw blurRad="292100" dist="139700" dir="2700000" algn="tl" rotWithShape="0">
              <a:srgbClr val="333333">
                <a:alpha val="65000"/>
              </a:srgbClr>
            </a:outerShdw>
          </a:effectLst>
        </p:spPr>
      </p:pic>
      <p:pic>
        <p:nvPicPr>
          <p:cNvPr id="20" name="Picture 19" descr="Chart&#10;&#10;Description automatically generated">
            <a:extLst>
              <a:ext uri="{FF2B5EF4-FFF2-40B4-BE49-F238E27FC236}">
                <a16:creationId xmlns:a16="http://schemas.microsoft.com/office/drawing/2014/main" id="{35EC46FE-5429-5620-9C7E-B0211BD2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18" y="5866832"/>
            <a:ext cx="8363726" cy="4377792"/>
          </a:xfrm>
          <a:prstGeom prst="rect">
            <a:avLst/>
          </a:prstGeom>
          <a:ln>
            <a:noFill/>
          </a:ln>
          <a:effectLst>
            <a:outerShdw blurRad="292100" dist="139700" dir="2700000" algn="tl" rotWithShape="0">
              <a:srgbClr val="333333">
                <a:alpha val="65000"/>
              </a:srgbClr>
            </a:outerShdw>
          </a:effectLst>
        </p:spPr>
      </p:pic>
      <p:pic>
        <p:nvPicPr>
          <p:cNvPr id="22" name="Picture 21" descr="Chart&#10;&#10;Description automatically generated with medium confidence">
            <a:extLst>
              <a:ext uri="{FF2B5EF4-FFF2-40B4-BE49-F238E27FC236}">
                <a16:creationId xmlns:a16="http://schemas.microsoft.com/office/drawing/2014/main" id="{546ADCFA-4630-2A0E-23ED-680F144DD2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874" y="196482"/>
            <a:ext cx="8363726" cy="3973383"/>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52B51FB6-CC5D-556D-FC67-0D2B9D5C7455}"/>
              </a:ext>
            </a:extLst>
          </p:cNvPr>
          <p:cNvSpPr txBox="1"/>
          <p:nvPr/>
        </p:nvSpPr>
        <p:spPr>
          <a:xfrm>
            <a:off x="9223577" y="8242760"/>
            <a:ext cx="7712242" cy="1415772"/>
          </a:xfrm>
          <a:prstGeom prst="rect">
            <a:avLst/>
          </a:prstGeom>
          <a:noFill/>
        </p:spPr>
        <p:txBody>
          <a:bodyPr wrap="square">
            <a:spAutoFit/>
          </a:bodyPr>
          <a:lstStyle/>
          <a:p>
            <a:pPr algn="just"/>
            <a:r>
              <a:rPr lang="en-GB" sz="2150" dirty="0">
                <a:solidFill>
                  <a:srgbClr val="242424"/>
                </a:solidFill>
                <a:latin typeface="DM Sans" pitchFamily="2" charset="0"/>
              </a:rPr>
              <a:t>From the figure, it is evident that the people who have 3 or less car policies are purchasing caravan insurance. Out of them, people who have 1 car policy are more interested in buying caravan insurance.</a:t>
            </a:r>
          </a:p>
        </p:txBody>
      </p:sp>
      <p:sp>
        <p:nvSpPr>
          <p:cNvPr id="26" name="TextBox 25">
            <a:extLst>
              <a:ext uri="{FF2B5EF4-FFF2-40B4-BE49-F238E27FC236}">
                <a16:creationId xmlns:a16="http://schemas.microsoft.com/office/drawing/2014/main" id="{5FB6F0C6-6E3E-6626-BB01-50FF78168779}"/>
              </a:ext>
            </a:extLst>
          </p:cNvPr>
          <p:cNvSpPr txBox="1"/>
          <p:nvPr/>
        </p:nvSpPr>
        <p:spPr>
          <a:xfrm>
            <a:off x="9565602" y="1039607"/>
            <a:ext cx="6319461" cy="2523768"/>
          </a:xfrm>
          <a:prstGeom prst="rect">
            <a:avLst/>
          </a:prstGeom>
          <a:noFill/>
        </p:spPr>
        <p:txBody>
          <a:bodyPr wrap="square">
            <a:spAutoFit/>
          </a:bodyPr>
          <a:lstStyle/>
          <a:p>
            <a:pPr algn="just"/>
            <a:r>
              <a:rPr lang="en-GB" sz="2150" b="0" i="0" dirty="0">
                <a:solidFill>
                  <a:srgbClr val="242424"/>
                </a:solidFill>
                <a:effectLst/>
                <a:latin typeface="DM Sans" pitchFamily="2" charset="0"/>
              </a:rPr>
              <a:t>From the figure, it is clear that people who doesn’t have boat policy are buying caravan insurance </a:t>
            </a:r>
            <a:r>
              <a:rPr lang="en-GB" sz="2150" dirty="0">
                <a:solidFill>
                  <a:srgbClr val="242424"/>
                </a:solidFill>
                <a:latin typeface="DM Sans" pitchFamily="2" charset="0"/>
              </a:rPr>
              <a:t>policy more </a:t>
            </a:r>
            <a:r>
              <a:rPr lang="en-GB" sz="2150" b="0" i="0" dirty="0">
                <a:solidFill>
                  <a:srgbClr val="242424"/>
                </a:solidFill>
                <a:effectLst/>
                <a:latin typeface="DM Sans" pitchFamily="2" charset="0"/>
              </a:rPr>
              <a:t>than the ones who have </a:t>
            </a:r>
            <a:r>
              <a:rPr lang="en-GB" sz="2150" dirty="0">
                <a:solidFill>
                  <a:srgbClr val="242424"/>
                </a:solidFill>
                <a:latin typeface="DM Sans" pitchFamily="2" charset="0"/>
              </a:rPr>
              <a:t>bought</a:t>
            </a:r>
            <a:r>
              <a:rPr lang="en-GB" sz="2150" b="0" i="0" dirty="0">
                <a:solidFill>
                  <a:srgbClr val="242424"/>
                </a:solidFill>
                <a:effectLst/>
                <a:latin typeface="DM Sans" pitchFamily="2" charset="0"/>
              </a:rPr>
              <a:t> boat policy.</a:t>
            </a:r>
          </a:p>
          <a:p>
            <a:endParaRPr lang="en-GB" dirty="0">
              <a:solidFill>
                <a:srgbClr val="242424"/>
              </a:solidFill>
              <a:latin typeface="Calibri" panose="020F0502020204030204" pitchFamily="34" charset="0"/>
            </a:endParaRPr>
          </a:p>
          <a:p>
            <a:endParaRPr lang="en-GB" dirty="0">
              <a:solidFill>
                <a:srgbClr val="242424"/>
              </a:solidFill>
              <a:latin typeface="Calibri" panose="020F0502020204030204" pitchFamily="34" charset="0"/>
            </a:endParaRPr>
          </a:p>
          <a:p>
            <a:endParaRPr lang="en-GB" dirty="0">
              <a:solidFill>
                <a:srgbClr val="242424"/>
              </a:solidFill>
              <a:latin typeface="Calibri" panose="020F0502020204030204" pitchFamily="34" charset="0"/>
            </a:endParaRPr>
          </a:p>
          <a:p>
            <a:endParaRPr lang="en-GB" dirty="0"/>
          </a:p>
        </p:txBody>
      </p:sp>
      <p:sp>
        <p:nvSpPr>
          <p:cNvPr id="28" name="TextBox 27">
            <a:extLst>
              <a:ext uri="{FF2B5EF4-FFF2-40B4-BE49-F238E27FC236}">
                <a16:creationId xmlns:a16="http://schemas.microsoft.com/office/drawing/2014/main" id="{87B9C38F-1468-C78D-FBFD-F73946A3A704}"/>
              </a:ext>
            </a:extLst>
          </p:cNvPr>
          <p:cNvSpPr txBox="1"/>
          <p:nvPr/>
        </p:nvSpPr>
        <p:spPr>
          <a:xfrm>
            <a:off x="838199" y="4504921"/>
            <a:ext cx="7660523" cy="1692771"/>
          </a:xfrm>
          <a:prstGeom prst="rect">
            <a:avLst/>
          </a:prstGeom>
          <a:noFill/>
        </p:spPr>
        <p:txBody>
          <a:bodyPr wrap="square">
            <a:spAutoFit/>
          </a:bodyPr>
          <a:lstStyle/>
          <a:p>
            <a:pPr algn="just"/>
            <a:r>
              <a:rPr lang="en-GB" sz="2150" dirty="0">
                <a:solidFill>
                  <a:srgbClr val="242424"/>
                </a:solidFill>
                <a:latin typeface="DM Sans" pitchFamily="2" charset="0"/>
              </a:rPr>
              <a:t>This comparison helps us identify that the families with grown ups are buying caravan insurance compared to other categories of people in terms of the customer main type.</a:t>
            </a:r>
          </a:p>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C042062-5A69-C4E0-03CC-76B2D7036C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12052165" y="1118883"/>
            <a:ext cx="12471670" cy="5351480"/>
          </a:xfrm>
          <a:prstGeom prst="rect">
            <a:avLst/>
          </a:prstGeom>
        </p:spPr>
      </p:pic>
      <p:pic>
        <p:nvPicPr>
          <p:cNvPr id="4" name="Picture 5">
            <a:extLst>
              <a:ext uri="{FF2B5EF4-FFF2-40B4-BE49-F238E27FC236}">
                <a16:creationId xmlns:a16="http://schemas.microsoft.com/office/drawing/2014/main" id="{D4C05946-6383-11AF-C6D6-EF14419ECD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07869">
            <a:off x="-4696947" y="10150458"/>
            <a:ext cx="12471670" cy="5351480"/>
          </a:xfrm>
          <a:prstGeom prst="rect">
            <a:avLst/>
          </a:prstGeom>
        </p:spPr>
      </p:pic>
      <p:pic>
        <p:nvPicPr>
          <p:cNvPr id="10" name="Picture 9">
            <a:extLst>
              <a:ext uri="{FF2B5EF4-FFF2-40B4-BE49-F238E27FC236}">
                <a16:creationId xmlns:a16="http://schemas.microsoft.com/office/drawing/2014/main" id="{9FCB49C8-7BB9-3F99-A06A-2ECC3DB44F0C}"/>
              </a:ext>
            </a:extLst>
          </p:cNvPr>
          <p:cNvPicPr>
            <a:picLocks noChangeAspect="1"/>
          </p:cNvPicPr>
          <p:nvPr/>
        </p:nvPicPr>
        <p:blipFill>
          <a:blip r:embed="rId4"/>
          <a:stretch>
            <a:fillRect/>
          </a:stretch>
        </p:blipFill>
        <p:spPr>
          <a:xfrm>
            <a:off x="360947" y="3438525"/>
            <a:ext cx="8935454" cy="383857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EDEB32A-9639-B37F-A6DA-E6156C9FF2C1}"/>
              </a:ext>
            </a:extLst>
          </p:cNvPr>
          <p:cNvSpPr txBox="1"/>
          <p:nvPr/>
        </p:nvSpPr>
        <p:spPr>
          <a:xfrm>
            <a:off x="1018674" y="1325475"/>
            <a:ext cx="7591925" cy="1415772"/>
          </a:xfrm>
          <a:prstGeom prst="rect">
            <a:avLst/>
          </a:prstGeom>
          <a:noFill/>
        </p:spPr>
        <p:txBody>
          <a:bodyPr wrap="square">
            <a:spAutoFit/>
          </a:bodyPr>
          <a:lstStyle/>
          <a:p>
            <a:pPr algn="just"/>
            <a:r>
              <a:rPr lang="en-GB" sz="2150" dirty="0">
                <a:solidFill>
                  <a:srgbClr val="242424"/>
                </a:solidFill>
                <a:latin typeface="DM Sans" pitchFamily="2" charset="0"/>
              </a:rPr>
              <a:t>From the figure, it is clearly visible that the people who have less than 2 fire policies are purchasing caravan insurance. Out of that, the people who have 1 fire policy have mainly bought the caravan insurance.</a:t>
            </a:r>
          </a:p>
        </p:txBody>
      </p:sp>
      <p:sp>
        <p:nvSpPr>
          <p:cNvPr id="8" name="TextBox 7">
            <a:extLst>
              <a:ext uri="{FF2B5EF4-FFF2-40B4-BE49-F238E27FC236}">
                <a16:creationId xmlns:a16="http://schemas.microsoft.com/office/drawing/2014/main" id="{87A4A282-7547-2981-C6B5-F6D2339B7D38}"/>
              </a:ext>
            </a:extLst>
          </p:cNvPr>
          <p:cNvSpPr txBox="1"/>
          <p:nvPr/>
        </p:nvSpPr>
        <p:spPr>
          <a:xfrm>
            <a:off x="10363200" y="4620434"/>
            <a:ext cx="6096001" cy="1415772"/>
          </a:xfrm>
          <a:prstGeom prst="rect">
            <a:avLst/>
          </a:prstGeom>
          <a:noFill/>
        </p:spPr>
        <p:txBody>
          <a:bodyPr wrap="square" rtlCol="0">
            <a:spAutoFit/>
          </a:bodyPr>
          <a:lstStyle/>
          <a:p>
            <a:pPr algn="just"/>
            <a:r>
              <a:rPr lang="en-GB" sz="2150" dirty="0">
                <a:latin typeface="DM Sans" pitchFamily="2" charset="0"/>
              </a:rPr>
              <a:t>From the figure it can be concluded that, as the level of status increases, there is an overall drop in the people purchasing caravan insurance except in the 1-10% status level. </a:t>
            </a:r>
          </a:p>
        </p:txBody>
      </p:sp>
      <p:sp>
        <p:nvSpPr>
          <p:cNvPr id="15" name="TextBox 14">
            <a:extLst>
              <a:ext uri="{FF2B5EF4-FFF2-40B4-BE49-F238E27FC236}">
                <a16:creationId xmlns:a16="http://schemas.microsoft.com/office/drawing/2014/main" id="{8C5CDABF-B4ED-C072-8523-DBA917483614}"/>
              </a:ext>
            </a:extLst>
          </p:cNvPr>
          <p:cNvSpPr txBox="1"/>
          <p:nvPr/>
        </p:nvSpPr>
        <p:spPr>
          <a:xfrm>
            <a:off x="2775284" y="8058835"/>
            <a:ext cx="6063916" cy="1415772"/>
          </a:xfrm>
          <a:prstGeom prst="rect">
            <a:avLst/>
          </a:prstGeom>
          <a:noFill/>
        </p:spPr>
        <p:txBody>
          <a:bodyPr wrap="square">
            <a:spAutoFit/>
          </a:bodyPr>
          <a:lstStyle/>
          <a:p>
            <a:pPr algn="just"/>
            <a:r>
              <a:rPr lang="en-GB" sz="2150" dirty="0">
                <a:latin typeface="DM Sans" pitchFamily="2" charset="0"/>
              </a:rPr>
              <a:t>From the figure, it can be concluded that the people who have only 1 third party insurance policy or no third party insurance policy are purchasing caravan insurance.</a:t>
            </a:r>
          </a:p>
        </p:txBody>
      </p:sp>
      <p:pic>
        <p:nvPicPr>
          <p:cNvPr id="9" name="Picture 8" descr="Chart, bar chart&#10;&#10;Description automatically generated">
            <a:extLst>
              <a:ext uri="{FF2B5EF4-FFF2-40B4-BE49-F238E27FC236}">
                <a16:creationId xmlns:a16="http://schemas.microsoft.com/office/drawing/2014/main" id="{148D2822-7B6B-2B51-C8D2-7BF0B4445C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7520" y="6212765"/>
            <a:ext cx="7750880" cy="3578935"/>
          </a:xfrm>
          <a:prstGeom prst="rect">
            <a:avLst/>
          </a:prstGeom>
          <a:ln>
            <a:noFill/>
          </a:ln>
          <a:effectLst>
            <a:outerShdw blurRad="292100" dist="139700" dir="2700000" algn="tl" rotWithShape="0">
              <a:srgbClr val="333333">
                <a:alpha val="65000"/>
              </a:srgbClr>
            </a:outerShdw>
          </a:effectLst>
        </p:spPr>
      </p:pic>
      <p:pic>
        <p:nvPicPr>
          <p:cNvPr id="14" name="Picture 13" descr="Chart, scatter chart&#10;&#10;Description automatically generated">
            <a:extLst>
              <a:ext uri="{FF2B5EF4-FFF2-40B4-BE49-F238E27FC236}">
                <a16:creationId xmlns:a16="http://schemas.microsoft.com/office/drawing/2014/main" id="{6D9EF901-CBD5-FA94-F9AD-CF89807E2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7520" y="726365"/>
            <a:ext cx="7750880" cy="3578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0347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999681"/>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6"/>
          <a:srcRect t="46379"/>
          <a:stretch>
            <a:fillRect/>
          </a:stretch>
        </p:blipFill>
        <p:spPr>
          <a:xfrm>
            <a:off x="8203215" y="7962246"/>
            <a:ext cx="4876482" cy="51642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07869">
            <a:off x="-4696947" y="10150458"/>
            <a:ext cx="12471670" cy="5351480"/>
          </a:xfrm>
          <a:prstGeom prst="rect">
            <a:avLst/>
          </a:prstGeom>
        </p:spPr>
      </p:pic>
      <p:sp>
        <p:nvSpPr>
          <p:cNvPr id="6" name="TextBox 6"/>
          <p:cNvSpPr txBox="1"/>
          <p:nvPr/>
        </p:nvSpPr>
        <p:spPr>
          <a:xfrm>
            <a:off x="2191002" y="1162050"/>
            <a:ext cx="14028607"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FEATURE SELECTION</a:t>
            </a:r>
          </a:p>
        </p:txBody>
      </p:sp>
      <p:sp>
        <p:nvSpPr>
          <p:cNvPr id="7" name="TextBox 7"/>
          <p:cNvSpPr txBox="1"/>
          <p:nvPr/>
        </p:nvSpPr>
        <p:spPr>
          <a:xfrm>
            <a:off x="1752600" y="2736295"/>
            <a:ext cx="14028607" cy="5635132"/>
          </a:xfrm>
          <a:prstGeom prst="rect">
            <a:avLst/>
          </a:prstGeom>
        </p:spPr>
        <p:txBody>
          <a:bodyPr wrap="square" lIns="0" tIns="0" rIns="0" bIns="0" rtlCol="0" anchor="t">
            <a:spAutoFit/>
          </a:bodyPr>
          <a:lstStyle/>
          <a:p>
            <a:pPr algn="just">
              <a:lnSpc>
                <a:spcPct val="107000"/>
              </a:lnSpc>
              <a:spcAft>
                <a:spcPts val="800"/>
              </a:spcAft>
            </a:pPr>
            <a:r>
              <a:rPr lang="en-US" sz="2210" spc="216" dirty="0">
                <a:solidFill>
                  <a:srgbClr val="231F20"/>
                </a:solidFill>
                <a:latin typeface="DM Sans"/>
              </a:rPr>
              <a:t>Applying the feature selection model found in IBM SPSS modular's modeling section help us to decrease the number of input fields and improve any model's performance. This modelling technique helps us get valuable data by lowering the field value that is set as an input. </a:t>
            </a:r>
          </a:p>
          <a:p>
            <a:pPr algn="just">
              <a:lnSpc>
                <a:spcPct val="107000"/>
              </a:lnSpc>
              <a:spcAft>
                <a:spcPts val="800"/>
              </a:spcAft>
            </a:pPr>
            <a:endParaRPr lang="en-GB" sz="2210" spc="216" dirty="0">
              <a:solidFill>
                <a:srgbClr val="231F20"/>
              </a:solidFill>
              <a:latin typeface="DM Sans"/>
            </a:endParaRPr>
          </a:p>
          <a:p>
            <a:pPr algn="just">
              <a:lnSpc>
                <a:spcPct val="107000"/>
              </a:lnSpc>
              <a:spcAft>
                <a:spcPts val="800"/>
              </a:spcAft>
            </a:pPr>
            <a:r>
              <a:rPr lang="en-US" sz="2210" spc="216" dirty="0">
                <a:solidFill>
                  <a:srgbClr val="231F20"/>
                </a:solidFill>
                <a:latin typeface="DM Sans"/>
              </a:rPr>
              <a:t>Fields that are very helpful in attaining the intended output are frequently obtained through feature selection. A very big dataset of caravan insurance with thousands of predictors is ranked by the feature selection node, which then obtains the most important field values.</a:t>
            </a:r>
          </a:p>
          <a:p>
            <a:pPr algn="just">
              <a:lnSpc>
                <a:spcPct val="107000"/>
              </a:lnSpc>
              <a:spcAft>
                <a:spcPts val="800"/>
              </a:spcAft>
            </a:pPr>
            <a:endParaRPr lang="en-GB" sz="2210" spc="216" dirty="0">
              <a:solidFill>
                <a:srgbClr val="231F20"/>
              </a:solidFill>
              <a:latin typeface="DM Sans"/>
            </a:endParaRPr>
          </a:p>
          <a:p>
            <a:pPr algn="just">
              <a:lnSpc>
                <a:spcPct val="107000"/>
              </a:lnSpc>
              <a:spcAft>
                <a:spcPts val="800"/>
              </a:spcAft>
            </a:pPr>
            <a:r>
              <a:rPr lang="en-US" sz="2210" spc="216" dirty="0">
                <a:solidFill>
                  <a:srgbClr val="231F20"/>
                </a:solidFill>
                <a:latin typeface="DM Sans"/>
              </a:rPr>
              <a:t>The goal of feature selection is to help us create a model that is quicker and better organized, especially one that employs fewer predictions, is simple to comprehend, and most importantly, takes less computation.</a:t>
            </a:r>
            <a:endParaRPr lang="en-GB" sz="2210" spc="216" dirty="0">
              <a:solidFill>
                <a:srgbClr val="231F20"/>
              </a:solidFill>
              <a:latin typeface="DM Sans"/>
            </a:endParaRPr>
          </a:p>
          <a:p>
            <a:pPr marL="494517" lvl="1" indent="-247258">
              <a:lnSpc>
                <a:spcPts val="3160"/>
              </a:lnSpc>
              <a:buFont typeface="Arial"/>
              <a:buChar char="•"/>
            </a:pPr>
            <a:endParaRPr lang="en-US" sz="2290" spc="224" dirty="0">
              <a:solidFill>
                <a:srgbClr val="231F20"/>
              </a:solidFill>
              <a:latin typeface="DM Sans"/>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910</TotalTime>
  <Words>2135</Words>
  <Application>Microsoft Office PowerPoint</Application>
  <PresentationFormat>Custom</PresentationFormat>
  <Paragraphs>223</Paragraphs>
  <Slides>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Roobert</vt:lpstr>
      <vt:lpstr>DM Sans</vt:lpstr>
      <vt:lpstr>Courier New</vt:lpstr>
      <vt:lpstr>DM Sans Bold</vt:lpstr>
      <vt:lpstr>Calibri</vt:lpstr>
      <vt:lpstr>Oswald Bold</vt:lpstr>
      <vt:lpstr>Arial</vt:lpstr>
      <vt:lpstr>Times New Roman</vt:lpstr>
      <vt:lpstr>Open Sans</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Yohani</dc:creator>
  <cp:lastModifiedBy>Raihan Jafar</cp:lastModifiedBy>
  <cp:revision>13</cp:revision>
  <dcterms:created xsi:type="dcterms:W3CDTF">2006-08-16T00:00:00Z</dcterms:created>
  <dcterms:modified xsi:type="dcterms:W3CDTF">2023-05-02T11:36:48Z</dcterms:modified>
  <dc:identifier>DAFhmKGdjNk</dc:identifier>
</cp:coreProperties>
</file>